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7"/>
  </p:notesMasterIdLst>
  <p:handoutMasterIdLst>
    <p:handoutMasterId r:id="rId58"/>
  </p:handoutMasterIdLst>
  <p:sldIdLst>
    <p:sldId id="923" r:id="rId2"/>
    <p:sldId id="1205" r:id="rId3"/>
    <p:sldId id="1272" r:id="rId4"/>
    <p:sldId id="1405" r:id="rId5"/>
    <p:sldId id="1211" r:id="rId6"/>
    <p:sldId id="1485" r:id="rId7"/>
    <p:sldId id="1486" r:id="rId8"/>
    <p:sldId id="1487" r:id="rId9"/>
    <p:sldId id="1488" r:id="rId10"/>
    <p:sldId id="1492" r:id="rId11"/>
    <p:sldId id="1494" r:id="rId12"/>
    <p:sldId id="1493" r:id="rId13"/>
    <p:sldId id="1546" r:id="rId14"/>
    <p:sldId id="1547" r:id="rId15"/>
    <p:sldId id="1526" r:id="rId16"/>
    <p:sldId id="1274" r:id="rId17"/>
    <p:sldId id="1298" r:id="rId18"/>
    <p:sldId id="1484" r:id="rId19"/>
    <p:sldId id="1417" r:id="rId20"/>
    <p:sldId id="1419" r:id="rId21"/>
    <p:sldId id="1528" r:id="rId22"/>
    <p:sldId id="1549" r:id="rId23"/>
    <p:sldId id="1416" r:id="rId24"/>
    <p:sldId id="1455" r:id="rId25"/>
    <p:sldId id="1454" r:id="rId26"/>
    <p:sldId id="1456" r:id="rId27"/>
    <p:sldId id="1457" r:id="rId28"/>
    <p:sldId id="1458" r:id="rId29"/>
    <p:sldId id="1459" r:id="rId30"/>
    <p:sldId id="1461" r:id="rId31"/>
    <p:sldId id="1462" r:id="rId32"/>
    <p:sldId id="1463" r:id="rId33"/>
    <p:sldId id="1464" r:id="rId34"/>
    <p:sldId id="1465" r:id="rId35"/>
    <p:sldId id="1468" r:id="rId36"/>
    <p:sldId id="1531" r:id="rId37"/>
    <p:sldId id="1532" r:id="rId38"/>
    <p:sldId id="1534" r:id="rId39"/>
    <p:sldId id="1533" r:id="rId40"/>
    <p:sldId id="1535" r:id="rId41"/>
    <p:sldId id="1536" r:id="rId42"/>
    <p:sldId id="1467" r:id="rId43"/>
    <p:sldId id="1537" r:id="rId44"/>
    <p:sldId id="1538" r:id="rId45"/>
    <p:sldId id="1539" r:id="rId46"/>
    <p:sldId id="1540" r:id="rId47"/>
    <p:sldId id="1541" r:id="rId48"/>
    <p:sldId id="1542" r:id="rId49"/>
    <p:sldId id="1522" r:id="rId50"/>
    <p:sldId id="1424" r:id="rId51"/>
    <p:sldId id="1425" r:id="rId52"/>
    <p:sldId id="1426" r:id="rId53"/>
    <p:sldId id="1523" r:id="rId54"/>
    <p:sldId id="1423" r:id="rId55"/>
    <p:sldId id="1206" r:id="rId56"/>
  </p:sldIdLst>
  <p:sldSz cx="9144000" cy="6858000" type="screen4x3"/>
  <p:notesSz cx="7315200" cy="9601200"/>
  <p:custDataLst>
    <p:tags r:id="rId59"/>
  </p:custDataLst>
  <p:defaultTex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f" initials="T" lastIdx="3" clrIdx="0">
    <p:extLst>
      <p:ext uri="{19B8F6BF-5375-455C-9EA6-DF929625EA0E}">
        <p15:presenceInfo xmlns:p15="http://schemas.microsoft.com/office/powerpoint/2012/main" userId="Tur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CC33"/>
    <a:srgbClr val="3333CC"/>
    <a:srgbClr val="FFFF66"/>
    <a:srgbClr val="B9251B"/>
    <a:srgbClr val="9C3C1A"/>
    <a:srgbClr val="33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84746" autoAdjust="0"/>
  </p:normalViewPr>
  <p:slideViewPr>
    <p:cSldViewPr>
      <p:cViewPr varScale="1">
        <p:scale>
          <a:sx n="75" d="100"/>
          <a:sy n="75" d="100"/>
        </p:scale>
        <p:origin x="1349" y="6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p:scale>
          <a:sx n="75" d="100"/>
          <a:sy n="75" d="100"/>
        </p:scale>
        <p:origin x="2832" y="43"/>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6"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p>
        </p:txBody>
      </p:sp>
      <p:sp>
        <p:nvSpPr>
          <p:cNvPr id="5734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endParaRPr lang="en-US"/>
          </a:p>
        </p:txBody>
      </p:sp>
      <p:sp>
        <p:nvSpPr>
          <p:cNvPr id="5734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p>
        </p:txBody>
      </p:sp>
      <p:sp>
        <p:nvSpPr>
          <p:cNvPr id="5734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fld id="{AA046A55-1468-42C4-82D9-EDDF495AF890}" type="slidenum">
              <a:rPr lang="en-US" altLang="zh-CN"/>
              <a:pPr>
                <a:defRPr/>
              </a:pPr>
              <a:t>‹#›</a:t>
            </a:fld>
            <a:endParaRPr lang="en-US" altLang="zh-CN"/>
          </a:p>
        </p:txBody>
      </p:sp>
    </p:spTree>
    <p:extLst>
      <p:ext uri="{BB962C8B-B14F-4D97-AF65-F5344CB8AC3E}">
        <p14:creationId xmlns:p14="http://schemas.microsoft.com/office/powerpoint/2010/main" val="20221582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4403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730250" y="4560888"/>
            <a:ext cx="5854700" cy="4321175"/>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4403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4403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fld id="{664D4173-57ED-437D-91B8-619767E9CBB8}" type="slidenum">
              <a:rPr lang="en-US" altLang="ko-KR"/>
              <a:pPr>
                <a:defRPr/>
              </a:pPr>
              <a:t>‹#›</a:t>
            </a:fld>
            <a:endParaRPr lang="en-US" altLang="ko-KR"/>
          </a:p>
        </p:txBody>
      </p:sp>
    </p:spTree>
    <p:extLst>
      <p:ext uri="{BB962C8B-B14F-4D97-AF65-F5344CB8AC3E}">
        <p14:creationId xmlns:p14="http://schemas.microsoft.com/office/powerpoint/2010/main" val="1676745994"/>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1200" kern="1200">
        <a:solidFill>
          <a:schemeClr val="tx1"/>
        </a:solidFill>
        <a:latin typeface="Gulim" charset="0"/>
        <a:ea typeface="MS PGothic" pitchFamily="34" charset="-128"/>
        <a:cs typeface="Gulim" charset="0"/>
      </a:defRPr>
    </a:lvl1pPr>
    <a:lvl2pPr marL="4572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2pPr>
    <a:lvl3pPr marL="9144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3pPr>
    <a:lvl4pPr marL="13716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4pPr>
    <a:lvl5pPr marL="18288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39F2BB3C-212C-4497-AB7E-5AD22F93BE7E}" type="slidenum">
              <a:rPr lang="en-US" altLang="ko-KR" smtClean="0">
                <a:ea typeface="Gulim" pitchFamily="34" charset="-127"/>
              </a:rPr>
              <a:pPr>
                <a:spcBef>
                  <a:spcPct val="0"/>
                </a:spcBef>
              </a:pPr>
              <a:t>1</a:t>
            </a:fld>
            <a:endParaRPr lang="en-US" altLang="ko-KR">
              <a:ea typeface="Gulim" pitchFamily="34" charset="-127"/>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1" hangingPunct="1">
              <a:lnSpc>
                <a:spcPct val="100000"/>
              </a:lnSpc>
              <a:spcBef>
                <a:spcPct val="30000"/>
              </a:spcBef>
              <a:spcAft>
                <a:spcPct val="0"/>
              </a:spcAft>
              <a:buClrTx/>
              <a:buSzTx/>
              <a:buFontTx/>
              <a:buNone/>
              <a:tabLst/>
              <a:defRPr/>
            </a:pPr>
            <a:r>
              <a:rPr kumimoji="1" lang="en-US" altLang="zh-CN" sz="1200" kern="1200">
                <a:solidFill>
                  <a:schemeClr val="tx1"/>
                </a:solidFill>
                <a:effectLst/>
                <a:latin typeface="Gulim" charset="0"/>
                <a:ea typeface="MS PGothic" pitchFamily="34" charset="-128"/>
                <a:cs typeface="Gulim" charset="0"/>
              </a:rPr>
              <a:t>Good afternoon everyone, My name is Yuxiang</a:t>
            </a:r>
            <a:r>
              <a:rPr kumimoji="1" lang="en-US" altLang="zh-CN" sz="1200" kern="1200" baseline="0">
                <a:solidFill>
                  <a:schemeClr val="tx1"/>
                </a:solidFill>
                <a:effectLst/>
                <a:latin typeface="Gulim" charset="0"/>
                <a:ea typeface="MS PGothic" pitchFamily="34" charset="-128"/>
                <a:cs typeface="Gulim" charset="0"/>
              </a:rPr>
              <a:t> Zeng from The Hong Kong University of Science and Technology, Today I’ll present our work, Latency-oriented Task Completion via Spatial Crowdsourcing. This is a collaborative work with Lei from Hong Kong University of Science and Technology, Yongxin from Beihang University and Zimu from ETH Zurich.</a:t>
            </a:r>
            <a:endParaRPr kumimoji="1" lang="zh-CN" altLang="zh-CN" sz="1200" kern="1200" dirty="0">
              <a:solidFill>
                <a:schemeClr val="tx1"/>
              </a:solidFill>
              <a:effectLst/>
              <a:latin typeface="Gulim" charset="0"/>
              <a:ea typeface="MS PGothic" pitchFamily="34" charset="-128"/>
              <a:cs typeface="Gulim" charset="0"/>
            </a:endParaRPr>
          </a:p>
          <a:p>
            <a:pPr eaLnBrk="1" hangingPunct="1"/>
            <a:endParaRPr lang="en-US" altLang="zh-CN" dirty="0">
              <a:latin typeface="Gulim" pitchFamily="34" charset="-127"/>
              <a:cs typeface="Gulim" pitchFamily="34" charset="-127"/>
            </a:endParaRPr>
          </a:p>
        </p:txBody>
      </p:sp>
    </p:spTree>
    <p:extLst>
      <p:ext uri="{BB962C8B-B14F-4D97-AF65-F5344CB8AC3E}">
        <p14:creationId xmlns:p14="http://schemas.microsoft.com/office/powerpoint/2010/main" val="421689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Even though such platform  can do</a:t>
            </a:r>
            <a:r>
              <a:rPr lang="en-US" altLang="zh-CN" baseline="0"/>
              <a:t> a lot of things, what is the problem here. One of the main problem is latency Because it takes months to get a answer with good quality. As you can see from the record, after over seven months, it is still unknown whether some </a:t>
            </a:r>
            <a:r>
              <a:rPr lang="en-US" altLang="zh-CN" baseline="0" smtClean="0"/>
              <a:t>answer </a:t>
            </a:r>
            <a:r>
              <a:rPr lang="en-US" altLang="zh-CN" baseline="0"/>
              <a:t>is correct.</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10</a:t>
            </a:fld>
            <a:endParaRPr lang="en-US" altLang="ko-KR"/>
          </a:p>
        </p:txBody>
      </p:sp>
    </p:spTree>
    <p:extLst>
      <p:ext uri="{BB962C8B-B14F-4D97-AF65-F5344CB8AC3E}">
        <p14:creationId xmlns:p14="http://schemas.microsoft.com/office/powerpoint/2010/main" val="135659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Actually, there</a:t>
            </a:r>
            <a:r>
              <a:rPr lang="en-US" altLang="zh-CN" baseline="0" smtClean="0"/>
              <a:t> are some other applications using the similar way to collect data, for example, foursquare and google map.</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11</a:t>
            </a:fld>
            <a:endParaRPr lang="en-US" altLang="ko-KR"/>
          </a:p>
        </p:txBody>
      </p:sp>
    </p:spTree>
    <p:extLst>
      <p:ext uri="{BB962C8B-B14F-4D97-AF65-F5344CB8AC3E}">
        <p14:creationId xmlns:p14="http://schemas.microsoft.com/office/powerpoint/2010/main" val="253267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Let us take a look at exisiting</a:t>
            </a:r>
            <a:r>
              <a:rPr lang="en-US" altLang="zh-CN" baseline="0" smtClean="0"/>
              <a:t> work. In recent years, a few studies focus on how to assign tasks, but latency control is not their targets.</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12</a:t>
            </a:fld>
            <a:endParaRPr lang="en-US" altLang="ko-KR"/>
          </a:p>
        </p:txBody>
      </p:sp>
    </p:spTree>
    <p:extLst>
      <p:ext uri="{BB962C8B-B14F-4D97-AF65-F5344CB8AC3E}">
        <p14:creationId xmlns:p14="http://schemas.microsoft.com/office/powerpoint/2010/main" val="3756538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There are many</a:t>
            </a:r>
            <a:r>
              <a:rPr lang="en-US" altLang="zh-CN" baseline="0" smtClean="0"/>
              <a:t> </a:t>
            </a:r>
            <a:r>
              <a:rPr lang="en-US" altLang="zh-CN" baseline="0"/>
              <a:t>works </a:t>
            </a:r>
            <a:r>
              <a:rPr lang="en-US" altLang="zh-CN" baseline="0" smtClean="0"/>
              <a:t>which focuses </a:t>
            </a:r>
            <a:r>
              <a:rPr lang="en-US" altLang="zh-CN" baseline="0"/>
              <a:t>on control </a:t>
            </a:r>
            <a:r>
              <a:rPr lang="en-US" altLang="zh-CN" baseline="0" smtClean="0"/>
              <a:t>quality in spatial crowdsourcing. However, latency control is also not their target.</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13</a:t>
            </a:fld>
            <a:endParaRPr lang="en-US" altLang="ko-KR"/>
          </a:p>
        </p:txBody>
      </p:sp>
    </p:spTree>
    <p:extLst>
      <p:ext uri="{BB962C8B-B14F-4D97-AF65-F5344CB8AC3E}">
        <p14:creationId xmlns:p14="http://schemas.microsoft.com/office/powerpoint/2010/main" val="3279036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There</a:t>
            </a:r>
            <a:r>
              <a:rPr lang="en-US" altLang="zh-CN" baseline="0" smtClean="0"/>
              <a:t> are still some works which study how to control latency in traditional crowdsourcing. But our setting is spatial crowdsourcing.</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14</a:t>
            </a:fld>
            <a:endParaRPr lang="en-US" altLang="ko-KR"/>
          </a:p>
        </p:txBody>
      </p:sp>
    </p:spTree>
    <p:extLst>
      <p:ext uri="{BB962C8B-B14F-4D97-AF65-F5344CB8AC3E}">
        <p14:creationId xmlns:p14="http://schemas.microsoft.com/office/powerpoint/2010/main" val="1219561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Different</a:t>
            </a:r>
            <a:r>
              <a:rPr lang="en-US" altLang="zh-CN" baseline="0" smtClean="0"/>
              <a:t> from existing works, we focus on how to control latency with good quality for task arrangement in spatial crowdsourcing.</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15</a:t>
            </a:fld>
            <a:endParaRPr lang="en-US" altLang="ko-KR"/>
          </a:p>
        </p:txBody>
      </p:sp>
    </p:spTree>
    <p:extLst>
      <p:ext uri="{BB962C8B-B14F-4D97-AF65-F5344CB8AC3E}">
        <p14:creationId xmlns:p14="http://schemas.microsoft.com/office/powerpoint/2010/main" val="324012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kern="1200" dirty="0">
                <a:solidFill>
                  <a:schemeClr val="tx1"/>
                </a:solidFill>
                <a:effectLst/>
                <a:latin typeface="Gulim" charset="0"/>
                <a:ea typeface="MS PGothic" pitchFamily="34" charset="-128"/>
                <a:cs typeface="Gulim" charset="0"/>
              </a:rPr>
              <a:t>Motivated </a:t>
            </a:r>
            <a:r>
              <a:rPr kumimoji="1" lang="en-US" altLang="zh-CN" sz="1200" kern="1200">
                <a:solidFill>
                  <a:schemeClr val="tx1"/>
                </a:solidFill>
                <a:effectLst/>
                <a:latin typeface="Gulim" charset="0"/>
                <a:ea typeface="MS PGothic" pitchFamily="34" charset="-128"/>
                <a:cs typeface="Gulim" charset="0"/>
              </a:rPr>
              <a:t>the real example, </a:t>
            </a:r>
            <a:r>
              <a:rPr kumimoji="1" lang="en-US" altLang="zh-CN" sz="1200" kern="1200" dirty="0">
                <a:solidFill>
                  <a:schemeClr val="tx1"/>
                </a:solidFill>
                <a:effectLst/>
                <a:latin typeface="Gulim" charset="0"/>
                <a:ea typeface="MS PGothic" pitchFamily="34" charset="-128"/>
                <a:cs typeface="Gulim" charset="0"/>
              </a:rPr>
              <a:t>We then formally define our problem.</a:t>
            </a:r>
            <a:endParaRPr kumimoji="1" lang="zh-CN" altLang="zh-CN" sz="1200" kern="1200" dirty="0">
              <a:solidFill>
                <a:schemeClr val="tx1"/>
              </a:solidFill>
              <a:effectLst/>
              <a:latin typeface="Gulim" charset="0"/>
              <a:ea typeface="MS PGothic" pitchFamily="34" charset="-128"/>
              <a:cs typeface="Gulim" charset="0"/>
            </a:endParaRPr>
          </a:p>
          <a:p>
            <a:endParaRPr kumimoji="1" lang="zh-CN" altLang="zh-CN" sz="1200" kern="1200" dirty="0">
              <a:solidFill>
                <a:schemeClr val="tx1"/>
              </a:solidFill>
              <a:effectLst/>
              <a:latin typeface="Gulim" charset="0"/>
              <a:ea typeface="MS PGothic" pitchFamily="34" charset="-128"/>
              <a:cs typeface="Gulim" charset="0"/>
            </a:endParaRPr>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16</a:t>
            </a:fld>
            <a:endParaRPr lang="en-US" altLang="ko-KR"/>
          </a:p>
        </p:txBody>
      </p:sp>
    </p:spTree>
    <p:extLst>
      <p:ext uri="{BB962C8B-B14F-4D97-AF65-F5344CB8AC3E}">
        <p14:creationId xmlns:p14="http://schemas.microsoft.com/office/powerpoint/2010/main" val="1689112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a:solidFill>
                  <a:schemeClr val="tx1"/>
                </a:solidFill>
                <a:effectLst/>
                <a:latin typeface="Gulim" charset="0"/>
                <a:ea typeface="MS PGothic" pitchFamily="34" charset="-128"/>
                <a:cs typeface="Gulim" charset="0"/>
              </a:rPr>
              <a:t>We first define some basic</a:t>
            </a:r>
            <a:r>
              <a:rPr kumimoji="1" lang="en-US" altLang="zh-CN" sz="1200" kern="1200" baseline="0">
                <a:solidFill>
                  <a:schemeClr val="tx1"/>
                </a:solidFill>
                <a:effectLst/>
                <a:latin typeface="Gulim" charset="0"/>
                <a:ea typeface="MS PGothic" pitchFamily="34" charset="-128"/>
                <a:cs typeface="Gulim" charset="0"/>
              </a:rPr>
              <a:t> concepts. Starting with task,  we are given a set of tasks, each with . We are also given  set of crowd workers, each with …. We can calculate the Predicted accuracy between a worker and a </a:t>
            </a:r>
            <a:r>
              <a:rPr kumimoji="1" lang="en-US" altLang="zh-CN" sz="1200" kern="1200" baseline="0" smtClean="0">
                <a:solidFill>
                  <a:schemeClr val="tx1"/>
                </a:solidFill>
                <a:effectLst/>
                <a:latin typeface="Gulim" charset="0"/>
                <a:ea typeface="MS PGothic" pitchFamily="34" charset="-128"/>
                <a:cs typeface="Gulim" charset="0"/>
              </a:rPr>
              <a:t>taskThen we can define task latency when a task t and its assigned workers wt is determined. In our paper, task latency is denoted …, So what is the meaning of completing the task. The set of workers complet …</a:t>
            </a:r>
            <a:endParaRPr lang="zh-CN" altLang="en-US" dirty="0">
              <a:latin typeface="Gulim" pitchFamily="34" charset="-127"/>
              <a:cs typeface="Gulim" pitchFamily="34" charset="-127"/>
            </a:endParaRPr>
          </a:p>
        </p:txBody>
      </p:sp>
      <p:sp>
        <p:nvSpPr>
          <p:cNvPr id="35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07B353C0-1C9D-449D-8C1A-50C9F4B46681}" type="slidenum">
              <a:rPr lang="zh-CN" altLang="en-US" smtClean="0">
                <a:ea typeface="Gulim" pitchFamily="34" charset="-127"/>
              </a:rPr>
              <a:pPr>
                <a:spcBef>
                  <a:spcPct val="0"/>
                </a:spcBef>
              </a:pPr>
              <a:t>17</a:t>
            </a:fld>
            <a:endParaRPr lang="en-US" altLang="zh-CN">
              <a:ea typeface="Gulim" pitchFamily="34" charset="-127"/>
            </a:endParaRPr>
          </a:p>
        </p:txBody>
      </p:sp>
    </p:spTree>
    <p:extLst>
      <p:ext uri="{BB962C8B-B14F-4D97-AF65-F5344CB8AC3E}">
        <p14:creationId xmlns:p14="http://schemas.microsoft.com/office/powerpoint/2010/main" val="2667760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itchFamily="34" charset="-127"/>
                <a:cs typeface="Gulim" pitchFamily="34" charset="-127"/>
              </a:rPr>
              <a:t>Finally, we define our problem, called Latency-oriented</a:t>
            </a:r>
            <a:r>
              <a:rPr lang="en-US" altLang="zh-CN" baseline="0">
                <a:latin typeface="Gulim" pitchFamily="34" charset="-127"/>
                <a:cs typeface="Gulim" pitchFamily="34" charset="-127"/>
              </a:rPr>
              <a:t> Task Completion problem, short for LTC. The input is a set of task, a set of workers and a function of predicting accuracy. We aim to find an arrangement M among tasks and workers to minimize the maximum latency of all tasks, which is formulated by the formula. At the same time, the arrangement should also satisfy following three contraints: the first one is invariable, …; the second one is capacity constraint, …; the third one is error rate constraint, …</a:t>
            </a:r>
          </a:p>
          <a:p>
            <a:endParaRPr lang="en-US" altLang="zh-CN" baseline="0">
              <a:latin typeface="Gulim" pitchFamily="34" charset="-127"/>
              <a:cs typeface="Gulim" pitchFamily="34" charset="-127"/>
            </a:endParaRPr>
          </a:p>
          <a:p>
            <a:endParaRPr lang="en-US" altLang="zh-CN" baseline="0">
              <a:latin typeface="Gulim" pitchFamily="34" charset="-127"/>
              <a:cs typeface="Gulim" pitchFamily="34" charset="-127"/>
            </a:endParaRPr>
          </a:p>
        </p:txBody>
      </p:sp>
      <p:sp>
        <p:nvSpPr>
          <p:cNvPr id="35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07B353C0-1C9D-449D-8C1A-50C9F4B46681}" type="slidenum">
              <a:rPr lang="zh-CN" altLang="en-US" smtClean="0">
                <a:ea typeface="Gulim" pitchFamily="34" charset="-127"/>
              </a:rPr>
              <a:pPr>
                <a:spcBef>
                  <a:spcPct val="0"/>
                </a:spcBef>
              </a:pPr>
              <a:t>18</a:t>
            </a:fld>
            <a:endParaRPr lang="en-US" altLang="zh-CN">
              <a:ea typeface="Gulim" pitchFamily="34" charset="-127"/>
            </a:endParaRPr>
          </a:p>
        </p:txBody>
      </p:sp>
    </p:spTree>
    <p:extLst>
      <p:ext uri="{BB962C8B-B14F-4D97-AF65-F5344CB8AC3E}">
        <p14:creationId xmlns:p14="http://schemas.microsoft.com/office/powerpoint/2010/main" val="1232135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itchFamily="34" charset="-127"/>
                <a:cs typeface="Gulim" pitchFamily="34" charset="-127"/>
              </a:rPr>
              <a:t>Based on this definition,</a:t>
            </a:r>
            <a:r>
              <a:rPr lang="en-US" altLang="zh-CN" baseline="0">
                <a:latin typeface="Gulim" pitchFamily="34" charset="-127"/>
                <a:cs typeface="Gulim" pitchFamily="34" charset="-127"/>
              </a:rPr>
              <a:t> we prove the NP-hardness of the problem. Note that, it is more challenging and realistic to study the online scenario of LTC problem. In another word, the workers dynamically appear on the platform. Here are two reasons, one is that we have less information beforehand and the other is that the arrangement of a worker must be decided immediately when he appears.</a:t>
            </a:r>
            <a:endParaRPr lang="zh-CN" altLang="en-US" dirty="0">
              <a:latin typeface="Gulim" pitchFamily="34" charset="-127"/>
              <a:cs typeface="Gulim" pitchFamily="34" charset="-127"/>
            </a:endParaRPr>
          </a:p>
        </p:txBody>
      </p:sp>
      <p:sp>
        <p:nvSpPr>
          <p:cNvPr id="35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07B353C0-1C9D-449D-8C1A-50C9F4B46681}" type="slidenum">
              <a:rPr lang="zh-CN" altLang="en-US" smtClean="0">
                <a:ea typeface="Gulim" pitchFamily="34" charset="-127"/>
              </a:rPr>
              <a:pPr>
                <a:spcBef>
                  <a:spcPct val="0"/>
                </a:spcBef>
              </a:pPr>
              <a:t>19</a:t>
            </a:fld>
            <a:endParaRPr lang="en-US" altLang="zh-CN">
              <a:ea typeface="Gulim" pitchFamily="34" charset="-127"/>
            </a:endParaRPr>
          </a:p>
        </p:txBody>
      </p:sp>
    </p:spTree>
    <p:extLst>
      <p:ext uri="{BB962C8B-B14F-4D97-AF65-F5344CB8AC3E}">
        <p14:creationId xmlns:p14="http://schemas.microsoft.com/office/powerpoint/2010/main" val="72613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Here </a:t>
            </a:r>
            <a:r>
              <a:rPr lang="en-US" altLang="zh-CN" dirty="0"/>
              <a:t>is </a:t>
            </a:r>
            <a:r>
              <a:rPr lang="en-US" altLang="zh-CN"/>
              <a:t>the outline of</a:t>
            </a:r>
            <a:r>
              <a:rPr lang="en-US" altLang="zh-CN" baseline="0"/>
              <a:t> this presentation</a:t>
            </a:r>
            <a:r>
              <a:rPr lang="en-US" altLang="zh-CN"/>
              <a:t>.</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a:t>
            </a:fld>
            <a:endParaRPr lang="en-US" altLang="ko-KR"/>
          </a:p>
        </p:txBody>
      </p:sp>
    </p:spTree>
    <p:extLst>
      <p:ext uri="{BB962C8B-B14F-4D97-AF65-F5344CB8AC3E}">
        <p14:creationId xmlns:p14="http://schemas.microsoft.com/office/powerpoint/2010/main" val="1806851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itchFamily="34" charset="-127"/>
                <a:cs typeface="Gulim" pitchFamily="34" charset="-127"/>
              </a:rPr>
              <a:t>Here is an running example for the problem. We assume </a:t>
            </a:r>
            <a:r>
              <a:rPr lang="en-US" altLang="zh-CN" baseline="0" smtClean="0">
                <a:latin typeface="Gulim" pitchFamily="34" charset="-127"/>
                <a:cs typeface="Gulim" pitchFamily="34" charset="-127"/>
              </a:rPr>
              <a:t>three </a:t>
            </a:r>
            <a:r>
              <a:rPr lang="en-US" altLang="zh-CN" baseline="0">
                <a:latin typeface="Gulim" pitchFamily="34" charset="-127"/>
                <a:cs typeface="Gulim" pitchFamily="34" charset="-127"/>
              </a:rPr>
              <a:t>tasks on the </a:t>
            </a:r>
            <a:r>
              <a:rPr lang="en-US" altLang="zh-CN" baseline="0" smtClean="0">
                <a:latin typeface="Gulim" pitchFamily="34" charset="-127"/>
                <a:cs typeface="Gulim" pitchFamily="34" charset="-127"/>
              </a:rPr>
              <a:t>platform and tolerable error rate of each task is 0.2. Here are three typical questions of these tasks.</a:t>
            </a:r>
            <a:endParaRPr lang="zh-CN" altLang="en-US" dirty="0">
              <a:latin typeface="Gulim" pitchFamily="34" charset="-127"/>
              <a:cs typeface="Gulim" pitchFamily="34" charset="-127"/>
            </a:endParaRPr>
          </a:p>
        </p:txBody>
      </p:sp>
      <p:sp>
        <p:nvSpPr>
          <p:cNvPr id="35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07B353C0-1C9D-449D-8C1A-50C9F4B46681}" type="slidenum">
              <a:rPr lang="zh-CN" altLang="en-US" smtClean="0">
                <a:ea typeface="Gulim" pitchFamily="34" charset="-127"/>
              </a:rPr>
              <a:pPr>
                <a:spcBef>
                  <a:spcPct val="0"/>
                </a:spcBef>
              </a:pPr>
              <a:t>20</a:t>
            </a:fld>
            <a:endParaRPr lang="en-US" altLang="zh-CN">
              <a:ea typeface="Gulim" pitchFamily="34" charset="-127"/>
            </a:endParaRPr>
          </a:p>
        </p:txBody>
      </p:sp>
    </p:spTree>
    <p:extLst>
      <p:ext uri="{BB962C8B-B14F-4D97-AF65-F5344CB8AC3E}">
        <p14:creationId xmlns:p14="http://schemas.microsoft.com/office/powerpoint/2010/main" val="29369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itchFamily="34" charset="-127"/>
                <a:cs typeface="Gulim" pitchFamily="34" charset="-127"/>
              </a:rPr>
              <a:t>We also assume </a:t>
            </a:r>
            <a:r>
              <a:rPr lang="en-US" altLang="zh-CN" smtClean="0">
                <a:latin typeface="Gulim" pitchFamily="34" charset="-127"/>
                <a:cs typeface="Gulim" pitchFamily="34" charset="-127"/>
              </a:rPr>
              <a:t>eight workers here, as</a:t>
            </a:r>
            <a:r>
              <a:rPr lang="en-US" altLang="zh-CN" baseline="0" smtClean="0">
                <a:latin typeface="Gulim" pitchFamily="34" charset="-127"/>
                <a:cs typeface="Gulim" pitchFamily="34" charset="-127"/>
              </a:rPr>
              <a:t> you can see they dynamically appeared based on its arriving index. In another word, the platform do not know his loation and the historical accuracy before his appearance. We use table one to show the predicted accuracy for similicity.</a:t>
            </a:r>
            <a:endParaRPr lang="zh-CN" altLang="en-US" dirty="0">
              <a:latin typeface="Gulim" pitchFamily="34" charset="-127"/>
              <a:cs typeface="Gulim" pitchFamily="34" charset="-127"/>
            </a:endParaRPr>
          </a:p>
        </p:txBody>
      </p:sp>
      <p:sp>
        <p:nvSpPr>
          <p:cNvPr id="35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07B353C0-1C9D-449D-8C1A-50C9F4B46681}" type="slidenum">
              <a:rPr lang="zh-CN" altLang="en-US" smtClean="0">
                <a:ea typeface="Gulim" pitchFamily="34" charset="-127"/>
              </a:rPr>
              <a:pPr>
                <a:spcBef>
                  <a:spcPct val="0"/>
                </a:spcBef>
              </a:pPr>
              <a:t>21</a:t>
            </a:fld>
            <a:endParaRPr lang="en-US" altLang="zh-CN">
              <a:ea typeface="Gulim" pitchFamily="34" charset="-127"/>
            </a:endParaRPr>
          </a:p>
        </p:txBody>
      </p:sp>
    </p:spTree>
    <p:extLst>
      <p:ext uri="{BB962C8B-B14F-4D97-AF65-F5344CB8AC3E}">
        <p14:creationId xmlns:p14="http://schemas.microsoft.com/office/powerpoint/2010/main" val="2455304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Gulim" pitchFamily="34" charset="-127"/>
                <a:cs typeface="Gulim" pitchFamily="34" charset="-127"/>
              </a:rPr>
              <a:t>Different from approximation algorithm for offline scenario,</a:t>
            </a:r>
            <a:r>
              <a:rPr lang="en-US" altLang="zh-CN" baseline="0" smtClean="0">
                <a:latin typeface="Gulim" pitchFamily="34" charset="-127"/>
                <a:cs typeface="Gulim" pitchFamily="34" charset="-127"/>
              </a:rPr>
              <a:t> we use competitive ratio to evaluate the online algorithms, which are also used by many other studies. The meaning of competitive ratio is the cost of an online algorithm divided by the cost of the corresponding offline algorithm. Since we propose two deterministic algorithms in our paper, the competitive ratio of deterministic algorithm can be defined as the minimum value of latency of the arrangement from our method divided by the latency of the optimal arrangement in worst case.</a:t>
            </a:r>
            <a:endParaRPr lang="zh-CN" altLang="en-US" dirty="0">
              <a:latin typeface="Gulim" pitchFamily="34" charset="-127"/>
              <a:cs typeface="Gulim" pitchFamily="34" charset="-127"/>
            </a:endParaRPr>
          </a:p>
        </p:txBody>
      </p:sp>
      <p:sp>
        <p:nvSpPr>
          <p:cNvPr id="35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07B353C0-1C9D-449D-8C1A-50C9F4B46681}" type="slidenum">
              <a:rPr lang="zh-CN" altLang="en-US" smtClean="0">
                <a:ea typeface="Gulim" pitchFamily="34" charset="-127"/>
              </a:rPr>
              <a:pPr>
                <a:spcBef>
                  <a:spcPct val="0"/>
                </a:spcBef>
              </a:pPr>
              <a:t>22</a:t>
            </a:fld>
            <a:endParaRPr lang="en-US" altLang="zh-CN">
              <a:ea typeface="Gulim" pitchFamily="34" charset="-127"/>
            </a:endParaRPr>
          </a:p>
        </p:txBody>
      </p:sp>
    </p:spTree>
    <p:extLst>
      <p:ext uri="{BB962C8B-B14F-4D97-AF65-F5344CB8AC3E}">
        <p14:creationId xmlns:p14="http://schemas.microsoft.com/office/powerpoint/2010/main" val="3685727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next present our solutions. First</a:t>
            </a:r>
            <a:r>
              <a:rPr lang="en-US"/>
              <a:t>, we present a batch-based</a:t>
            </a:r>
            <a:r>
              <a:rPr lang="en-US" baseline="0"/>
              <a:t> solution for offline scenario of LTC. </a:t>
            </a:r>
            <a:r>
              <a:rPr lang="en-US"/>
              <a:t>Second, we propose two greedy-based method for online scenario. All methods are</a:t>
            </a:r>
            <a:r>
              <a:rPr lang="en-US" baseline="0"/>
              <a:t> proved to have theoretical guarantee.</a:t>
            </a:r>
            <a:endParaRPr lang="en-US" dirty="0"/>
          </a:p>
        </p:txBody>
      </p:sp>
      <p:sp>
        <p:nvSpPr>
          <p:cNvPr id="4" name="Slide Number Placeholder 3"/>
          <p:cNvSpPr>
            <a:spLocks noGrp="1"/>
          </p:cNvSpPr>
          <p:nvPr>
            <p:ph type="sldNum" sz="quarter" idx="10"/>
          </p:nvPr>
        </p:nvSpPr>
        <p:spPr/>
        <p:txBody>
          <a:bodyPr/>
          <a:lstStyle/>
          <a:p>
            <a:pPr>
              <a:defRPr/>
            </a:pPr>
            <a:fld id="{664D4173-57ED-437D-91B8-619767E9CBB8}" type="slidenum">
              <a:rPr lang="en-US" altLang="ko-KR" smtClean="0"/>
              <a:pPr>
                <a:defRPr/>
              </a:pPr>
              <a:t>23</a:t>
            </a:fld>
            <a:endParaRPr lang="en-US" altLang="ko-KR"/>
          </a:p>
        </p:txBody>
      </p:sp>
    </p:spTree>
    <p:extLst>
      <p:ext uri="{BB962C8B-B14F-4D97-AF65-F5344CB8AC3E}">
        <p14:creationId xmlns:p14="http://schemas.microsoft.com/office/powerpoint/2010/main" val="2767647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Our</a:t>
            </a:r>
            <a:r>
              <a:rPr lang="en-US" altLang="zh-CN" baseline="0" smtClean="0"/>
              <a:t> first method is a greedy based method called LAF. T</a:t>
            </a:r>
            <a:r>
              <a:rPr lang="en-US" altLang="zh-CN" smtClean="0"/>
              <a:t>he </a:t>
            </a:r>
            <a:r>
              <a:rPr lang="en-US" altLang="zh-CN"/>
              <a:t>basic idea of the first method is greedily ….</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24</a:t>
            </a:fld>
            <a:endParaRPr lang="en-US" altLang="ko-KR"/>
          </a:p>
        </p:txBody>
      </p:sp>
    </p:spTree>
    <p:extLst>
      <p:ext uri="{BB962C8B-B14F-4D97-AF65-F5344CB8AC3E}">
        <p14:creationId xmlns:p14="http://schemas.microsoft.com/office/powerpoint/2010/main" val="505155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Here is an example. </a:t>
            </a:r>
            <a:r>
              <a:rPr lang="en-US" altLang="zh-CN" smtClean="0"/>
              <a:t>the second task has the highest accuracy. </a:t>
            </a:r>
            <a:r>
              <a:rPr lang="en-US" altLang="zh-CN" baseline="0" smtClean="0"/>
              <a:t>Since first task and the task has the same accuracy, we then choose the  task with smaller index. </a:t>
            </a:r>
            <a:r>
              <a:rPr lang="en-US" altLang="zh-CN" smtClean="0"/>
              <a:t>When first worker appears,</a:t>
            </a:r>
            <a:r>
              <a:rPr lang="en-US" altLang="zh-CN" baseline="0" smtClean="0"/>
              <a:t> we assign task one and task two to him. After the assignment, the accumulated accuracy value of first wo tasks will be increased to 0.85 and 0.92. Since the value of threshold is 3.22, it is far from completion. We wait for the next works’ appearance.</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25</a:t>
            </a:fld>
            <a:endParaRPr lang="en-US" altLang="ko-KR"/>
          </a:p>
        </p:txBody>
      </p:sp>
    </p:spTree>
    <p:extLst>
      <p:ext uri="{BB962C8B-B14F-4D97-AF65-F5344CB8AC3E}">
        <p14:creationId xmlns:p14="http://schemas.microsoft.com/office/powerpoint/2010/main" val="2490002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We do the same thing when</a:t>
            </a:r>
            <a:r>
              <a:rPr lang="en-US" altLang="zh-CN" baseline="0" smtClean="0"/>
              <a:t> the second worker appear. </a:t>
            </a:r>
            <a:r>
              <a:rPr lang="en-US" altLang="zh-CN" smtClean="0"/>
              <a:t>We send</a:t>
            </a:r>
            <a:r>
              <a:rPr lang="en-US" altLang="zh-CN" baseline="0" smtClean="0"/>
              <a:t> him questions based on the first two tasks and collect his answers.</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26</a:t>
            </a:fld>
            <a:endParaRPr lang="en-US" altLang="ko-KR"/>
          </a:p>
        </p:txBody>
      </p:sp>
    </p:spTree>
    <p:extLst>
      <p:ext uri="{BB962C8B-B14F-4D97-AF65-F5344CB8AC3E}">
        <p14:creationId xmlns:p14="http://schemas.microsoft.com/office/powerpoint/2010/main" val="2557304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The arrangement will be the same for the</a:t>
            </a:r>
            <a:r>
              <a:rPr lang="en-US" altLang="zh-CN" baseline="0" smtClean="0"/>
              <a:t> third worker.</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27</a:t>
            </a:fld>
            <a:endParaRPr lang="en-US" altLang="ko-KR"/>
          </a:p>
        </p:txBody>
      </p:sp>
    </p:spTree>
    <p:extLst>
      <p:ext uri="{BB962C8B-B14F-4D97-AF65-F5344CB8AC3E}">
        <p14:creationId xmlns:p14="http://schemas.microsoft.com/office/powerpoint/2010/main" val="1800331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When the fourth</a:t>
            </a:r>
            <a:r>
              <a:rPr lang="en-US" altLang="zh-CN" baseline="0" smtClean="0"/>
              <a:t> worker appears, we assign him the same questions. This time, </a:t>
            </a:r>
            <a:r>
              <a:rPr lang="en-US" altLang="zh-CN" smtClean="0"/>
              <a:t>after fourth</a:t>
            </a:r>
            <a:r>
              <a:rPr lang="en-US" altLang="zh-CN" baseline="0" smtClean="0"/>
              <a:t> </a:t>
            </a:r>
            <a:r>
              <a:rPr lang="en-US" altLang="zh-CN" baseline="0"/>
              <a:t>worker </a:t>
            </a:r>
            <a:r>
              <a:rPr lang="en-US" altLang="zh-CN" baseline="0" smtClean="0"/>
              <a:t>answer these two questions, he </a:t>
            </a:r>
            <a:r>
              <a:rPr lang="en-US" altLang="zh-CN" baseline="0"/>
              <a:t>acutally completes the the first two </a:t>
            </a:r>
            <a:r>
              <a:rPr lang="en-US" altLang="zh-CN" baseline="0" smtClean="0"/>
              <a:t>tasks because the accumulated accuracy is more than 3.22. In another word, both first task and the second task are completed. We can then easily calculated the task latency of these two tasks are actually four because four is the arriving index of the fourth worker.</a:t>
            </a:r>
            <a:endParaRPr lang="en-US" altLang="zh-CN" baseline="0"/>
          </a:p>
          <a:p>
            <a:endParaRPr lang="en-US" altLang="zh-CN" baseline="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28</a:t>
            </a:fld>
            <a:endParaRPr lang="en-US" altLang="ko-KR"/>
          </a:p>
        </p:txBody>
      </p:sp>
    </p:spTree>
    <p:extLst>
      <p:ext uri="{BB962C8B-B14F-4D97-AF65-F5344CB8AC3E}">
        <p14:creationId xmlns:p14="http://schemas.microsoft.com/office/powerpoint/2010/main" val="3437202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As there is only one remaining task, we assign it to the</a:t>
            </a:r>
            <a:r>
              <a:rPr lang="en-US" altLang="zh-CN" baseline="0"/>
              <a:t> new worker</a:t>
            </a:r>
            <a:r>
              <a:rPr lang="en-US" altLang="zh-CN" baseline="0" smtClean="0"/>
              <a:t>. The accumulated accuracy then start to increase.</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29</a:t>
            </a:fld>
            <a:endParaRPr lang="en-US" altLang="ko-KR"/>
          </a:p>
        </p:txBody>
      </p:sp>
    </p:spTree>
    <p:extLst>
      <p:ext uri="{BB962C8B-B14F-4D97-AF65-F5344CB8AC3E}">
        <p14:creationId xmlns:p14="http://schemas.microsoft.com/office/powerpoint/2010/main" val="14017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first introduce the background and </a:t>
            </a:r>
            <a:r>
              <a:rPr lang="en-US" altLang="zh-CN"/>
              <a:t>the motivation of our work.</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a:t>
            </a:fld>
            <a:endParaRPr lang="en-US" altLang="ko-KR"/>
          </a:p>
        </p:txBody>
      </p:sp>
    </p:spTree>
    <p:extLst>
      <p:ext uri="{BB962C8B-B14F-4D97-AF65-F5344CB8AC3E}">
        <p14:creationId xmlns:p14="http://schemas.microsoft.com/office/powerpoint/2010/main" val="669011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After the sixth worker appears, it increased to 1.54.</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30</a:t>
            </a:fld>
            <a:endParaRPr lang="en-US" altLang="ko-KR"/>
          </a:p>
        </p:txBody>
      </p:sp>
    </p:spTree>
    <p:extLst>
      <p:ext uri="{BB962C8B-B14F-4D97-AF65-F5344CB8AC3E}">
        <p14:creationId xmlns:p14="http://schemas.microsoft.com/office/powerpoint/2010/main" val="2254425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After</a:t>
            </a:r>
            <a:r>
              <a:rPr lang="en-US" altLang="zh-CN" baseline="0" smtClean="0"/>
              <a:t> the seven worker appears, it increased to 2.39</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31</a:t>
            </a:fld>
            <a:endParaRPr lang="en-US" altLang="ko-KR"/>
          </a:p>
        </p:txBody>
      </p:sp>
    </p:spTree>
    <p:extLst>
      <p:ext uri="{BB962C8B-B14F-4D97-AF65-F5344CB8AC3E}">
        <p14:creationId xmlns:p14="http://schemas.microsoft.com/office/powerpoint/2010/main" val="3147447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After worker eight arrives, </a:t>
            </a:r>
            <a:r>
              <a:rPr lang="en-US" altLang="zh-CN" smtClean="0"/>
              <a:t>the value of accumulated accuracy finally reach 3.24. It is completed by this</a:t>
            </a:r>
            <a:r>
              <a:rPr lang="en-US" altLang="zh-CN" baseline="0" smtClean="0"/>
              <a:t> worker and thus the task latency of it is 8.</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32</a:t>
            </a:fld>
            <a:endParaRPr lang="en-US" altLang="ko-KR"/>
          </a:p>
        </p:txBody>
      </p:sp>
    </p:spTree>
    <p:extLst>
      <p:ext uri="{BB962C8B-B14F-4D97-AF65-F5344CB8AC3E}">
        <p14:creationId xmlns:p14="http://schemas.microsoft.com/office/powerpoint/2010/main" val="644982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In the end, we calculate the objective,</a:t>
            </a:r>
            <a:r>
              <a:rPr lang="en-US" altLang="zh-CN" baseline="0"/>
              <a:t> which is 8. The competitive ratio of this online algorithm is 7.967 </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33</a:t>
            </a:fld>
            <a:endParaRPr lang="en-US" altLang="ko-KR"/>
          </a:p>
        </p:txBody>
      </p:sp>
    </p:spTree>
    <p:extLst>
      <p:ext uri="{BB962C8B-B14F-4D97-AF65-F5344CB8AC3E}">
        <p14:creationId xmlns:p14="http://schemas.microsoft.com/office/powerpoint/2010/main" val="1397837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Motivated by the example, if we can assign task</a:t>
            </a:r>
            <a:r>
              <a:rPr lang="en-US" altLang="zh-CN" baseline="0"/>
              <a:t> three earlier to the workers, it maybe reduce the overall latency. Therefore, we propose another greedy </a:t>
            </a:r>
            <a:r>
              <a:rPr lang="en-US" altLang="zh-CN" baseline="0" smtClean="0"/>
              <a:t>method, called AAM </a:t>
            </a:r>
            <a:r>
              <a:rPr lang="en-US" altLang="zh-CN" baseline="0"/>
              <a:t>which solve </a:t>
            </a:r>
            <a:r>
              <a:rPr lang="en-US" altLang="zh-CN" baseline="0" smtClean="0"/>
              <a:t>its disadvantage.s </a:t>
            </a:r>
            <a:r>
              <a:rPr lang="en-US" altLang="zh-CN" baseline="0"/>
              <a:t>Specifically, we use two concepts to model the status, one is called average, in another word, … The other is max, in another world.</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34</a:t>
            </a:fld>
            <a:endParaRPr lang="en-US" altLang="ko-KR"/>
          </a:p>
        </p:txBody>
      </p:sp>
    </p:spTree>
    <p:extLst>
      <p:ext uri="{BB962C8B-B14F-4D97-AF65-F5344CB8AC3E}">
        <p14:creationId xmlns:p14="http://schemas.microsoft.com/office/powerpoint/2010/main" val="1674073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Therefore, we try to dynamically</a:t>
            </a:r>
            <a:r>
              <a:rPr lang="en-US" altLang="zh-CN" baseline="0"/>
              <a:t> select the greedy strategy. For example, when no bottleneck task exists, we greedily …</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35</a:t>
            </a:fld>
            <a:endParaRPr lang="en-US" altLang="ko-KR"/>
          </a:p>
        </p:txBody>
      </p:sp>
    </p:spTree>
    <p:extLst>
      <p:ext uri="{BB962C8B-B14F-4D97-AF65-F5344CB8AC3E}">
        <p14:creationId xmlns:p14="http://schemas.microsoft.com/office/powerpoint/2010/main" val="1064336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Initially,</a:t>
            </a:r>
            <a:r>
              <a:rPr lang="en-US" altLang="zh-CN" baseline="0" smtClean="0"/>
              <a:t> we value of maxRemain is the same as the threshold delta. That is to say, its value is 3.22. But the value of avg is larger than that, bcause mathematically, it will equal to the number of tasks divided by K  and then multiplied by delta. Since in realistic, the value of K is usually small, which is often smaller than 10. Thus the average latency is much larger at the beginning. In our example, its value is 4.83, which is large than maxRemain. We choose the higest gain strategy.</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36</a:t>
            </a:fld>
            <a:endParaRPr lang="en-US" altLang="ko-KR"/>
          </a:p>
        </p:txBody>
      </p:sp>
    </p:spTree>
    <p:extLst>
      <p:ext uri="{BB962C8B-B14F-4D97-AF65-F5344CB8AC3E}">
        <p14:creationId xmlns:p14="http://schemas.microsoft.com/office/powerpoint/2010/main" val="2562110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Therefore, we choose the first questions to send</a:t>
            </a:r>
            <a:r>
              <a:rPr lang="en-US" altLang="zh-CN" baseline="0" smtClean="0"/>
              <a:t> them to the first worker through his phone.</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37</a:t>
            </a:fld>
            <a:endParaRPr lang="en-US" altLang="ko-KR"/>
          </a:p>
        </p:txBody>
      </p:sp>
    </p:spTree>
    <p:extLst>
      <p:ext uri="{BB962C8B-B14F-4D97-AF65-F5344CB8AC3E}">
        <p14:creationId xmlns:p14="http://schemas.microsoft.com/office/powerpoint/2010/main" val="977913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When the second worker appears, as the accumulated</a:t>
            </a:r>
            <a:r>
              <a:rPr lang="en-US" altLang="zh-CN" baseline="0" smtClean="0"/>
              <a:t> accuracy of first two tasks are not zero anymore, the value of average latency will be decreased to 3.95. However, as nobody has answered the third task currently, the maxRemain stills holds at 3.22. Similarly, we still use the first greedy strategy.</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38</a:t>
            </a:fld>
            <a:endParaRPr lang="en-US" altLang="ko-KR"/>
          </a:p>
        </p:txBody>
      </p:sp>
    </p:spTree>
    <p:extLst>
      <p:ext uri="{BB962C8B-B14F-4D97-AF65-F5344CB8AC3E}">
        <p14:creationId xmlns:p14="http://schemas.microsoft.com/office/powerpoint/2010/main" val="2802643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Thus, we still assign</a:t>
            </a:r>
            <a:r>
              <a:rPr lang="en-US" altLang="zh-CN" baseline="0" smtClean="0"/>
              <a:t> the first two tasks, which is still the same arrangement of LAF. The value of accumulated accuracy of two tasks increase to 1.77, and for third tasks, it is still zero.</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39</a:t>
            </a:fld>
            <a:endParaRPr lang="en-US" altLang="ko-KR"/>
          </a:p>
        </p:txBody>
      </p:sp>
    </p:spTree>
    <p:extLst>
      <p:ext uri="{BB962C8B-B14F-4D97-AF65-F5344CB8AC3E}">
        <p14:creationId xmlns:p14="http://schemas.microsoft.com/office/powerpoint/2010/main" val="337575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smtClean="0">
                <a:solidFill>
                  <a:schemeClr val="tx1"/>
                </a:solidFill>
                <a:effectLst/>
                <a:latin typeface="Gulim" charset="0"/>
                <a:ea typeface="MS PGothic" pitchFamily="34" charset="-128"/>
                <a:cs typeface="Gulim" charset="0"/>
              </a:rPr>
              <a:t>You may familiar with traditional crowdsourcing, spatial crowdsourcing is a bit different. Because In </a:t>
            </a:r>
            <a:r>
              <a:rPr kumimoji="1" lang="en-US" altLang="zh-CN" sz="1200" kern="1200" dirty="0">
                <a:solidFill>
                  <a:schemeClr val="tx1"/>
                </a:solidFill>
                <a:effectLst/>
                <a:latin typeface="Gulim" charset="0"/>
                <a:ea typeface="MS PGothic" pitchFamily="34" charset="-128"/>
                <a:cs typeface="Gulim" charset="0"/>
              </a:rPr>
              <a:t>spatial crowdsourcing</a:t>
            </a:r>
            <a:r>
              <a:rPr kumimoji="1" lang="en-US" altLang="zh-CN" sz="1200" kern="1200">
                <a:solidFill>
                  <a:schemeClr val="tx1"/>
                </a:solidFill>
                <a:effectLst/>
                <a:latin typeface="Gulim" charset="0"/>
                <a:ea typeface="MS PGothic" pitchFamily="34" charset="-128"/>
                <a:cs typeface="Gulim" charset="0"/>
              </a:rPr>
              <a:t>, workers </a:t>
            </a:r>
            <a:r>
              <a:rPr kumimoji="1" lang="en-US" altLang="zh-CN" sz="1200" kern="1200" dirty="0">
                <a:solidFill>
                  <a:schemeClr val="tx1"/>
                </a:solidFill>
                <a:effectLst/>
                <a:latin typeface="Gulim" charset="0"/>
                <a:ea typeface="MS PGothic" pitchFamily="34" charset="-128"/>
                <a:cs typeface="Gulim" charset="0"/>
              </a:rPr>
              <a:t>have to move to a specific location and perform the tasks, and the platforms often help assign offline spatial tasks to online </a:t>
            </a:r>
            <a:r>
              <a:rPr kumimoji="1" lang="en-US" altLang="zh-CN" sz="1200" kern="1200">
                <a:solidFill>
                  <a:schemeClr val="tx1"/>
                </a:solidFill>
                <a:effectLst/>
                <a:latin typeface="Gulim" charset="0"/>
                <a:ea typeface="MS PGothic" pitchFamily="34" charset="-128"/>
                <a:cs typeface="Gulim" charset="0"/>
              </a:rPr>
              <a:t>workers</a:t>
            </a:r>
            <a:r>
              <a:rPr kumimoji="1" lang="en-US" altLang="zh-CN" sz="1200" kern="1200" smtClean="0">
                <a:solidFill>
                  <a:schemeClr val="tx1"/>
                </a:solidFill>
                <a:effectLst/>
                <a:latin typeface="Gulim" charset="0"/>
                <a:ea typeface="MS PGothic" pitchFamily="34" charset="-128"/>
                <a:cs typeface="Gulim" charset="0"/>
              </a:rPr>
              <a:t>.</a:t>
            </a:r>
            <a:endParaRPr kumimoji="1" lang="en-US" altLang="zh-CN" sz="1200" kern="1200" dirty="0">
              <a:solidFill>
                <a:schemeClr val="tx1"/>
              </a:solidFill>
              <a:effectLst/>
              <a:latin typeface="Gulim" charset="0"/>
              <a:ea typeface="MS PGothic" pitchFamily="34" charset="-128"/>
              <a:cs typeface="Gulim" pitchFamily="34" charset="-127"/>
            </a:endParaRPr>
          </a:p>
          <a:p>
            <a:r>
              <a:rPr kumimoji="1" lang="en-US" altLang="zh-CN" sz="1200" kern="1200" dirty="0">
                <a:solidFill>
                  <a:schemeClr val="tx1"/>
                </a:solidFill>
                <a:effectLst/>
                <a:latin typeface="Gulim" charset="0"/>
                <a:ea typeface="MS PGothic" pitchFamily="34" charset="-128"/>
                <a:cs typeface="Gulim" pitchFamily="34" charset="-127"/>
              </a:rPr>
              <a:t>In fact, many </a:t>
            </a:r>
            <a:r>
              <a:rPr kumimoji="1" lang="en-US" altLang="zh-CN" sz="1200" kern="1200" dirty="0" err="1">
                <a:solidFill>
                  <a:schemeClr val="tx1"/>
                </a:solidFill>
                <a:effectLst/>
                <a:latin typeface="Gulim" charset="0"/>
                <a:ea typeface="MS PGothic" pitchFamily="34" charset="-128"/>
                <a:cs typeface="Gulim" pitchFamily="34" charset="-127"/>
              </a:rPr>
              <a:t>sc</a:t>
            </a:r>
            <a:r>
              <a:rPr kumimoji="1" lang="en-US" altLang="zh-CN" sz="1200" kern="1200" dirty="0">
                <a:solidFill>
                  <a:schemeClr val="tx1"/>
                </a:solidFill>
                <a:effectLst/>
                <a:latin typeface="Gulim" charset="0"/>
                <a:ea typeface="MS PGothic" pitchFamily="34" charset="-128"/>
                <a:cs typeface="Gulim" pitchFamily="34" charset="-127"/>
              </a:rPr>
              <a:t> </a:t>
            </a:r>
            <a:r>
              <a:rPr kumimoji="1" lang="en-US" altLang="zh-CN" sz="1200" kern="1200">
                <a:solidFill>
                  <a:schemeClr val="tx1"/>
                </a:solidFill>
                <a:effectLst/>
                <a:latin typeface="Gulim" charset="0"/>
                <a:ea typeface="MS PGothic" pitchFamily="34" charset="-128"/>
                <a:cs typeface="Gulim" pitchFamily="34" charset="-127"/>
              </a:rPr>
              <a:t>platforms </a:t>
            </a:r>
            <a:r>
              <a:rPr kumimoji="1" lang="en-US" altLang="zh-CN" sz="1200" kern="1200" smtClean="0">
                <a:solidFill>
                  <a:schemeClr val="tx1"/>
                </a:solidFill>
                <a:effectLst/>
                <a:latin typeface="Gulim" charset="0"/>
                <a:ea typeface="MS PGothic" pitchFamily="34" charset="-128"/>
                <a:cs typeface="Gulim" pitchFamily="34" charset="-127"/>
              </a:rPr>
              <a:t>are </a:t>
            </a:r>
            <a:r>
              <a:rPr kumimoji="1" lang="en-US" altLang="zh-CN" sz="1200" kern="1200" dirty="0">
                <a:solidFill>
                  <a:schemeClr val="tx1"/>
                </a:solidFill>
                <a:effectLst/>
                <a:latin typeface="Gulim" charset="0"/>
                <a:ea typeface="MS PGothic" pitchFamily="34" charset="-128"/>
                <a:cs typeface="Gulim" pitchFamily="34" charset="-127"/>
              </a:rPr>
              <a:t>used in our daily life.</a:t>
            </a:r>
            <a:endParaRPr kumimoji="1" lang="en-US" altLang="zh-CN" sz="1200" kern="1200" dirty="0">
              <a:solidFill>
                <a:schemeClr val="tx1"/>
              </a:solidFill>
              <a:effectLst/>
              <a:latin typeface="Gulim" charset="0"/>
              <a:ea typeface="MS PGothic" pitchFamily="34" charset="-128"/>
              <a:cs typeface="Gulim" charset="0"/>
            </a:endParaRPr>
          </a:p>
        </p:txBody>
      </p:sp>
      <p:sp>
        <p:nvSpPr>
          <p:cNvPr id="245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1B2E08B4-A52A-4F00-BBA2-318831EC011B}" type="slidenum">
              <a:rPr lang="zh-CN" altLang="en-US" smtClean="0">
                <a:ea typeface="Gulim" pitchFamily="34" charset="-127"/>
              </a:rPr>
              <a:pPr>
                <a:spcBef>
                  <a:spcPct val="0"/>
                </a:spcBef>
              </a:pPr>
              <a:t>4</a:t>
            </a:fld>
            <a:endParaRPr lang="en-US" altLang="zh-CN">
              <a:ea typeface="Gulim" pitchFamily="34" charset="-127"/>
            </a:endParaRPr>
          </a:p>
        </p:txBody>
      </p:sp>
    </p:spTree>
    <p:extLst>
      <p:ext uri="{BB962C8B-B14F-4D97-AF65-F5344CB8AC3E}">
        <p14:creationId xmlns:p14="http://schemas.microsoft.com/office/powerpoint/2010/main" val="1325447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When the third worker appears, the situation</a:t>
            </a:r>
            <a:r>
              <a:rPr lang="en-US" altLang="zh-CN" baseline="0" smtClean="0"/>
              <a:t> changes. Because the value of average latency becomes less than the value of maximum latency because 3.06 is smaller than 3.22. In this time, we alternate our strategy.</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40</a:t>
            </a:fld>
            <a:endParaRPr lang="en-US" altLang="ko-KR"/>
          </a:p>
        </p:txBody>
      </p:sp>
    </p:spTree>
    <p:extLst>
      <p:ext uri="{BB962C8B-B14F-4D97-AF65-F5344CB8AC3E}">
        <p14:creationId xmlns:p14="http://schemas.microsoft.com/office/powerpoint/2010/main" val="1779619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In this example, we</a:t>
            </a:r>
            <a:r>
              <a:rPr lang="en-US" altLang="zh-CN" baseline="0" smtClean="0"/>
              <a:t> will assign the first task and the third task to the third worker. In experiments, since capacity of worker is much smaller than the number of task, the process of alternating stratgie only happens after many workers have appeared. The accumulated accuracy of fist task increase to 2.69, and the third task increase to 0.85.</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41</a:t>
            </a:fld>
            <a:endParaRPr lang="en-US" altLang="ko-KR"/>
          </a:p>
        </p:txBody>
      </p:sp>
    </p:spTree>
    <p:extLst>
      <p:ext uri="{BB962C8B-B14F-4D97-AF65-F5344CB8AC3E}">
        <p14:creationId xmlns:p14="http://schemas.microsoft.com/office/powerpoint/2010/main" val="2331584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When</a:t>
            </a:r>
            <a:r>
              <a:rPr lang="en-US" altLang="zh-CN" baseline="0" smtClean="0"/>
              <a:t> the fourth worker appears, the value of average is still smaller than the value of maximum latency because average is 2.18 and the maxRemain is 2.37</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42</a:t>
            </a:fld>
            <a:endParaRPr lang="en-US" altLang="ko-KR"/>
          </a:p>
        </p:txBody>
      </p:sp>
    </p:spTree>
    <p:extLst>
      <p:ext uri="{BB962C8B-B14F-4D97-AF65-F5344CB8AC3E}">
        <p14:creationId xmlns:p14="http://schemas.microsoft.com/office/powerpoint/2010/main" val="4084951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Thus, we assign the second task and the third task to the fourth</a:t>
            </a:r>
            <a:r>
              <a:rPr lang="en-US" altLang="zh-CN" baseline="0" smtClean="0"/>
              <a:t> worker because their accumulated accuracy is smaller.</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43</a:t>
            </a:fld>
            <a:endParaRPr lang="en-US" altLang="ko-KR"/>
          </a:p>
        </p:txBody>
      </p:sp>
    </p:spTree>
    <p:extLst>
      <p:ext uri="{BB962C8B-B14F-4D97-AF65-F5344CB8AC3E}">
        <p14:creationId xmlns:p14="http://schemas.microsoft.com/office/powerpoint/2010/main" val="166088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When</a:t>
            </a:r>
            <a:r>
              <a:rPr lang="en-US" altLang="zh-CN" baseline="0" smtClean="0"/>
              <a:t> the fifth worker appears, the value of maxRemain is still larger and we still use the same greedy strategy.</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44</a:t>
            </a:fld>
            <a:endParaRPr lang="en-US" altLang="ko-KR"/>
          </a:p>
        </p:txBody>
      </p:sp>
    </p:spTree>
    <p:extLst>
      <p:ext uri="{BB962C8B-B14F-4D97-AF65-F5344CB8AC3E}">
        <p14:creationId xmlns:p14="http://schemas.microsoft.com/office/powerpoint/2010/main" val="3712979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Based</a:t>
            </a:r>
            <a:r>
              <a:rPr lang="en-US" altLang="zh-CN" baseline="0" smtClean="0"/>
              <a:t> on the current greedy strategy, we assign the first task and the third task to the fifth worker. And after fifth worker answer the questions. the accumulated accuracy of the first task becomes 3.54, which is larger than the threshold, 3.22. Thus, task latency of the first task is five because of the define of task completion.</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45</a:t>
            </a:fld>
            <a:endParaRPr lang="en-US" altLang="ko-KR"/>
          </a:p>
        </p:txBody>
      </p:sp>
    </p:spTree>
    <p:extLst>
      <p:ext uri="{BB962C8B-B14F-4D97-AF65-F5344CB8AC3E}">
        <p14:creationId xmlns:p14="http://schemas.microsoft.com/office/powerpoint/2010/main" val="4253207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When six</a:t>
            </a:r>
            <a:r>
              <a:rPr lang="en-US" altLang="zh-CN" baseline="0" smtClean="0"/>
              <a:t> worker appears, the value of average latency is still smaller. We keeps our greedy strategy .</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46</a:t>
            </a:fld>
            <a:endParaRPr lang="en-US" altLang="ko-KR"/>
          </a:p>
        </p:txBody>
      </p:sp>
    </p:spTree>
    <p:extLst>
      <p:ext uri="{BB962C8B-B14F-4D97-AF65-F5344CB8AC3E}">
        <p14:creationId xmlns:p14="http://schemas.microsoft.com/office/powerpoint/2010/main" val="2227888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Also note that there are only two tasks left</a:t>
            </a:r>
            <a:r>
              <a:rPr lang="en-US" altLang="zh-CN" baseline="0" smtClean="0"/>
              <a:t> and the capacity of worker is two. We assign the last two tasks to the new worker. The accumulated accuracy of second task becomes 3.54 and the accumulated accuracy of the third task becomes 3.31. In another world, both tasks are completed and their task latency are all six because the sixth worker finally completes these two tasks.</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47</a:t>
            </a:fld>
            <a:endParaRPr lang="en-US" altLang="ko-KR"/>
          </a:p>
        </p:txBody>
      </p:sp>
    </p:spTree>
    <p:extLst>
      <p:ext uri="{BB962C8B-B14F-4D97-AF65-F5344CB8AC3E}">
        <p14:creationId xmlns:p14="http://schemas.microsoft.com/office/powerpoint/2010/main" val="884866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In another word, the latency of the arrangement of AAM is the maximum value is</a:t>
            </a:r>
            <a:r>
              <a:rPr lang="en-US" altLang="zh-CN" baseline="0" smtClean="0"/>
              <a:t> 6. The competitive ratio is slightly better than the algorithm LAF, which is nearly 8.</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48</a:t>
            </a:fld>
            <a:endParaRPr lang="en-US" altLang="ko-KR"/>
          </a:p>
        </p:txBody>
      </p:sp>
    </p:spTree>
    <p:extLst>
      <p:ext uri="{BB962C8B-B14F-4D97-AF65-F5344CB8AC3E}">
        <p14:creationId xmlns:p14="http://schemas.microsoft.com/office/powerpoint/2010/main" val="3900032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Next let me introduce</a:t>
            </a:r>
            <a:r>
              <a:rPr lang="en-US" baseline="0" smtClean="0"/>
              <a:t> our experimental setting and experiments result.</a:t>
            </a:r>
            <a:endParaRPr lang="en-US" dirty="0"/>
          </a:p>
        </p:txBody>
      </p:sp>
      <p:sp>
        <p:nvSpPr>
          <p:cNvPr id="4" name="Slide Number Placeholder 3"/>
          <p:cNvSpPr>
            <a:spLocks noGrp="1"/>
          </p:cNvSpPr>
          <p:nvPr>
            <p:ph type="sldNum" sz="quarter" idx="10"/>
          </p:nvPr>
        </p:nvSpPr>
        <p:spPr/>
        <p:txBody>
          <a:bodyPr/>
          <a:lstStyle/>
          <a:p>
            <a:pPr>
              <a:defRPr/>
            </a:pPr>
            <a:fld id="{664D4173-57ED-437D-91B8-619767E9CBB8}" type="slidenum">
              <a:rPr lang="en-US" altLang="ko-KR" smtClean="0"/>
              <a:pPr>
                <a:defRPr/>
              </a:pPr>
              <a:t>49</a:t>
            </a:fld>
            <a:endParaRPr lang="en-US" altLang="ko-KR"/>
          </a:p>
        </p:txBody>
      </p:sp>
    </p:spTree>
    <p:extLst>
      <p:ext uri="{BB962C8B-B14F-4D97-AF65-F5344CB8AC3E}">
        <p14:creationId xmlns:p14="http://schemas.microsoft.com/office/powerpoint/2010/main" val="297847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kern="1200" dirty="0">
                <a:solidFill>
                  <a:schemeClr val="tx1"/>
                </a:solidFill>
                <a:effectLst/>
                <a:latin typeface="Gulim" charset="0"/>
                <a:ea typeface="MS PGothic" pitchFamily="34" charset="-128"/>
                <a:cs typeface="Gulim" charset="0"/>
              </a:rPr>
              <a:t>Here are some famous examples of spatial crowdsourcing </a:t>
            </a:r>
            <a:r>
              <a:rPr kumimoji="1" lang="en-US" altLang="zh-CN" sz="1200" kern="1200">
                <a:solidFill>
                  <a:schemeClr val="tx1"/>
                </a:solidFill>
                <a:effectLst/>
                <a:latin typeface="Gulim" charset="0"/>
                <a:ea typeface="MS PGothic" pitchFamily="34" charset="-128"/>
                <a:cs typeface="Gulim" charset="0"/>
              </a:rPr>
              <a:t>platforms</a:t>
            </a:r>
            <a:r>
              <a:rPr kumimoji="1" lang="en-US" altLang="zh-CN" sz="1200" kern="1200" smtClean="0">
                <a:solidFill>
                  <a:schemeClr val="tx1"/>
                </a:solidFill>
                <a:effectLst/>
                <a:latin typeface="Gulim" charset="0"/>
                <a:ea typeface="MS PGothic" pitchFamily="34" charset="-128"/>
                <a:cs typeface="Gulim" charset="0"/>
              </a:rPr>
              <a:t>.</a:t>
            </a:r>
            <a:endParaRPr kumimoji="1" lang="zh-CN" altLang="zh-CN" sz="1200" kern="1200" dirty="0">
              <a:solidFill>
                <a:schemeClr val="tx1"/>
              </a:solidFill>
              <a:effectLst/>
              <a:latin typeface="Gulim" charset="0"/>
              <a:ea typeface="MS PGothic" pitchFamily="34" charset="-128"/>
              <a:cs typeface="Gulim" charset="0"/>
            </a:endParaRPr>
          </a:p>
          <a:p>
            <a:r>
              <a:rPr kumimoji="1" lang="en-US" altLang="zh-CN" sz="1200" kern="1200">
                <a:solidFill>
                  <a:schemeClr val="tx1"/>
                </a:solidFill>
                <a:effectLst/>
                <a:latin typeface="Gulim" charset="0"/>
                <a:ea typeface="MS PGothic" pitchFamily="34" charset="-128"/>
                <a:cs typeface="Gulim" charset="0"/>
              </a:rPr>
              <a:t>You may</a:t>
            </a:r>
            <a:r>
              <a:rPr kumimoji="1" lang="en-US" altLang="zh-CN" sz="1200" kern="1200" baseline="0">
                <a:solidFill>
                  <a:schemeClr val="tx1"/>
                </a:solidFill>
                <a:effectLst/>
                <a:latin typeface="Gulim" charset="0"/>
                <a:ea typeface="MS PGothic" pitchFamily="34" charset="-128"/>
                <a:cs typeface="Gulim" charset="0"/>
              </a:rPr>
              <a:t> familiar with gigwalk</a:t>
            </a:r>
            <a:r>
              <a:rPr kumimoji="1" lang="en-US" altLang="zh-CN" sz="1200" kern="1200">
                <a:solidFill>
                  <a:schemeClr val="tx1"/>
                </a:solidFill>
                <a:effectLst/>
                <a:latin typeface="Gulim" charset="0"/>
                <a:ea typeface="MS PGothic" pitchFamily="34" charset="-128"/>
                <a:cs typeface="Gulim" charset="0"/>
              </a:rPr>
              <a:t>, </a:t>
            </a:r>
            <a:r>
              <a:rPr kumimoji="1" lang="en-US" altLang="zh-CN" sz="1200" kern="1200" dirty="0">
                <a:solidFill>
                  <a:schemeClr val="tx1"/>
                </a:solidFill>
                <a:effectLst/>
                <a:latin typeface="Gulim" charset="0"/>
                <a:ea typeface="MS PGothic" pitchFamily="34" charset="-128"/>
                <a:cs typeface="Gulim" charset="0"/>
              </a:rPr>
              <a:t>where users send out tasks to nearby crowd workers </a:t>
            </a:r>
            <a:r>
              <a:rPr kumimoji="1" lang="en-US" altLang="zh-CN" sz="1200" u="none" kern="1200" dirty="0">
                <a:solidFill>
                  <a:schemeClr val="tx1"/>
                </a:solidFill>
                <a:effectLst/>
                <a:latin typeface="Gulim" charset="0"/>
                <a:ea typeface="MS PGothic" pitchFamily="34" charset="-128"/>
                <a:cs typeface="Gulim" charset="0"/>
              </a:rPr>
              <a:t>waiting for tasks</a:t>
            </a:r>
            <a:r>
              <a:rPr kumimoji="1" lang="en-US" altLang="zh-CN" sz="1200" kern="1200">
                <a:solidFill>
                  <a:schemeClr val="tx1"/>
                </a:solidFill>
                <a:effectLst/>
                <a:latin typeface="Gulim" charset="0"/>
                <a:ea typeface="MS PGothic" pitchFamily="34" charset="-128"/>
                <a:cs typeface="Gulim" charset="0"/>
              </a:rPr>
              <a:t>. The right</a:t>
            </a:r>
            <a:r>
              <a:rPr kumimoji="1" lang="en-US" altLang="zh-CN" sz="1200" kern="1200" baseline="0">
                <a:solidFill>
                  <a:schemeClr val="tx1"/>
                </a:solidFill>
                <a:effectLst/>
                <a:latin typeface="Gulim" charset="0"/>
                <a:ea typeface="MS PGothic" pitchFamily="34" charset="-128"/>
                <a:cs typeface="Gulim" charset="0"/>
              </a:rPr>
              <a:t> picture is an example of gigwalk</a:t>
            </a:r>
            <a:r>
              <a:rPr kumimoji="1" lang="en-US" altLang="zh-CN" sz="1200" kern="1200">
                <a:solidFill>
                  <a:schemeClr val="tx1"/>
                </a:solidFill>
                <a:effectLst/>
                <a:latin typeface="Gulim" charset="0"/>
                <a:ea typeface="MS PGothic" pitchFamily="34" charset="-128"/>
                <a:cs typeface="Gulim" charset="0"/>
              </a:rPr>
              <a:t>. Similar </a:t>
            </a:r>
            <a:r>
              <a:rPr kumimoji="1" lang="en-US" altLang="zh-CN" sz="1200" kern="1200" dirty="0">
                <a:solidFill>
                  <a:schemeClr val="tx1"/>
                </a:solidFill>
                <a:effectLst/>
                <a:latin typeface="Gulim" charset="0"/>
                <a:ea typeface="MS PGothic" pitchFamily="34" charset="-128"/>
                <a:cs typeface="Gulim" charset="0"/>
              </a:rPr>
              <a:t>examples include </a:t>
            </a:r>
            <a:r>
              <a:rPr kumimoji="1" lang="en-US" altLang="zh-CN" sz="1200" kern="1200" err="1">
                <a:solidFill>
                  <a:schemeClr val="tx1"/>
                </a:solidFill>
                <a:effectLst/>
                <a:latin typeface="Gulim" charset="0"/>
                <a:ea typeface="MS PGothic" pitchFamily="34" charset="-128"/>
                <a:cs typeface="Gulim" charset="0"/>
              </a:rPr>
              <a:t>fieldagent</a:t>
            </a:r>
            <a:r>
              <a:rPr kumimoji="1" lang="en-US" altLang="zh-CN" sz="1200" kern="1200" smtClean="0">
                <a:solidFill>
                  <a:schemeClr val="tx1"/>
                </a:solidFill>
                <a:effectLst/>
                <a:latin typeface="Gulim" charset="0"/>
                <a:ea typeface="MS PGothic" pitchFamily="34" charset="-128"/>
                <a:cs typeface="Gulim" charset="0"/>
              </a:rPr>
              <a:t>.</a:t>
            </a:r>
          </a:p>
          <a:p>
            <a:r>
              <a:rPr kumimoji="1" lang="en-US" altLang="zh-CN" sz="1200" kern="1200" smtClean="0">
                <a:solidFill>
                  <a:schemeClr val="tx1"/>
                </a:solidFill>
                <a:effectLst/>
                <a:latin typeface="Gulim" charset="0"/>
                <a:ea typeface="MS PGothic" pitchFamily="34" charset="-128"/>
                <a:cs typeface="Gulim" charset="0"/>
              </a:rPr>
              <a:t>Both openStreetMap</a:t>
            </a:r>
            <a:r>
              <a:rPr kumimoji="1" lang="en-US" altLang="zh-CN" sz="1200" kern="1200" baseline="0" smtClean="0">
                <a:solidFill>
                  <a:schemeClr val="tx1"/>
                </a:solidFill>
                <a:effectLst/>
                <a:latin typeface="Gulim" charset="0"/>
                <a:ea typeface="MS PGothic" pitchFamily="34" charset="-128"/>
                <a:cs typeface="Gulim" charset="0"/>
              </a:rPr>
              <a:t> and waze focus on collecting data. Some other game-based platform, like pokeman-go.</a:t>
            </a:r>
            <a:endParaRPr kumimoji="1" lang="en-US" altLang="zh-CN" sz="1200" kern="1200">
              <a:solidFill>
                <a:schemeClr val="tx1"/>
              </a:solidFill>
              <a:effectLst/>
              <a:latin typeface="Gulim" charset="0"/>
              <a:ea typeface="MS PGothic" pitchFamily="34" charset="-128"/>
              <a:cs typeface="Gulim" charset="0"/>
            </a:endParaRPr>
          </a:p>
          <a:p>
            <a:r>
              <a:rPr kumimoji="1" lang="en-US" altLang="zh-CN" sz="1200" kern="1200" smtClean="0">
                <a:solidFill>
                  <a:schemeClr val="tx1"/>
                </a:solidFill>
                <a:effectLst/>
                <a:latin typeface="Gulim" charset="0"/>
                <a:ea typeface="MS PGothic" pitchFamily="34" charset="-128"/>
                <a:cs typeface="Gulim" pitchFamily="34" charset="-127"/>
              </a:rPr>
              <a:t>But </a:t>
            </a:r>
            <a:r>
              <a:rPr kumimoji="1" lang="en-US" altLang="zh-CN" sz="1200" kern="1200">
                <a:solidFill>
                  <a:schemeClr val="tx1"/>
                </a:solidFill>
                <a:effectLst/>
                <a:latin typeface="Gulim" charset="0"/>
                <a:ea typeface="MS PGothic" pitchFamily="34" charset="-128"/>
                <a:cs typeface="Gulim" pitchFamily="34" charset="-127"/>
              </a:rPr>
              <a:t>you may wonder</a:t>
            </a:r>
            <a:r>
              <a:rPr kumimoji="1" lang="en-US" altLang="zh-CN" sz="1200" kern="1200" baseline="0">
                <a:solidFill>
                  <a:schemeClr val="tx1"/>
                </a:solidFill>
                <a:effectLst/>
                <a:latin typeface="Gulim" charset="0"/>
                <a:ea typeface="MS PGothic" pitchFamily="34" charset="-128"/>
                <a:cs typeface="Gulim" pitchFamily="34" charset="-127"/>
              </a:rPr>
              <a:t> why I list facebook as a typical spatial crowdsourcing platform, because it is known as a social platform.</a:t>
            </a:r>
          </a:p>
        </p:txBody>
      </p:sp>
      <p:sp>
        <p:nvSpPr>
          <p:cNvPr id="266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AC20287E-1E5E-4CF2-823C-4CB12F523B11}" type="slidenum">
              <a:rPr lang="zh-CN" altLang="en-US" smtClean="0">
                <a:ea typeface="Gulim" pitchFamily="34" charset="-127"/>
              </a:rPr>
              <a:pPr>
                <a:spcBef>
                  <a:spcPct val="0"/>
                </a:spcBef>
              </a:pPr>
              <a:t>5</a:t>
            </a:fld>
            <a:endParaRPr lang="en-US" altLang="zh-CN">
              <a:ea typeface="Gulim" pitchFamily="34" charset="-127"/>
            </a:endParaRPr>
          </a:p>
        </p:txBody>
      </p:sp>
    </p:spTree>
    <p:extLst>
      <p:ext uri="{BB962C8B-B14F-4D97-AF65-F5344CB8AC3E}">
        <p14:creationId xmlns:p14="http://schemas.microsoft.com/office/powerpoint/2010/main" val="1258293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We conduct</a:t>
            </a:r>
            <a:r>
              <a:rPr lang="en-US" altLang="zh-CN" baseline="0"/>
              <a:t> experiments on both synthetic data and real data. We propose a baseline to compare with proposed method for both offline scenario and online scenario.</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50</a:t>
            </a:fld>
            <a:endParaRPr lang="en-US" altLang="ko-KR"/>
          </a:p>
        </p:txBody>
      </p:sp>
    </p:spTree>
    <p:extLst>
      <p:ext uri="{BB962C8B-B14F-4D97-AF65-F5344CB8AC3E}">
        <p14:creationId xmlns:p14="http://schemas.microsoft.com/office/powerpoint/2010/main" val="26993532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Here</a:t>
            </a:r>
            <a:r>
              <a:rPr lang="en-US" altLang="zh-CN" baseline="0"/>
              <a:t> is t</a:t>
            </a:r>
            <a:r>
              <a:rPr lang="en-US" altLang="zh-CN"/>
              <a:t>he result of synthetic data</a:t>
            </a:r>
            <a:r>
              <a:rPr lang="en-US" altLang="zh-CN" baseline="0"/>
              <a:t> when varying the cardinality of tasks.</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51</a:t>
            </a:fld>
            <a:endParaRPr lang="en-US" altLang="ko-KR"/>
          </a:p>
        </p:txBody>
      </p:sp>
    </p:spTree>
    <p:extLst>
      <p:ext uri="{BB962C8B-B14F-4D97-AF65-F5344CB8AC3E}">
        <p14:creationId xmlns:p14="http://schemas.microsoft.com/office/powerpoint/2010/main" val="3913051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Here is the</a:t>
            </a:r>
            <a:r>
              <a:rPr lang="en-US" altLang="zh-CN" baseline="0"/>
              <a:t> result of experiments on real data.</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52</a:t>
            </a:fld>
            <a:endParaRPr lang="en-US" altLang="ko-KR"/>
          </a:p>
        </p:txBody>
      </p:sp>
    </p:spTree>
    <p:extLst>
      <p:ext uri="{BB962C8B-B14F-4D97-AF65-F5344CB8AC3E}">
        <p14:creationId xmlns:p14="http://schemas.microsoft.com/office/powerpoint/2010/main" val="13560357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mtClean="0"/>
              <a:t>This is our conclusion. </a:t>
            </a:r>
            <a:endParaRPr lang="en-US" dirty="0"/>
          </a:p>
        </p:txBody>
      </p:sp>
      <p:sp>
        <p:nvSpPr>
          <p:cNvPr id="4" name="Slide Number Placeholder 3"/>
          <p:cNvSpPr>
            <a:spLocks noGrp="1"/>
          </p:cNvSpPr>
          <p:nvPr>
            <p:ph type="sldNum" sz="quarter" idx="10"/>
          </p:nvPr>
        </p:nvSpPr>
        <p:spPr/>
        <p:txBody>
          <a:bodyPr/>
          <a:lstStyle/>
          <a:p>
            <a:pPr>
              <a:defRPr/>
            </a:pPr>
            <a:fld id="{664D4173-57ED-437D-91B8-619767E9CBB8}" type="slidenum">
              <a:rPr lang="en-US" altLang="ko-KR" smtClean="0"/>
              <a:pPr>
                <a:defRPr/>
              </a:pPr>
              <a:t>53</a:t>
            </a:fld>
            <a:endParaRPr lang="en-US" altLang="ko-KR"/>
          </a:p>
        </p:txBody>
      </p:sp>
    </p:spTree>
    <p:extLst>
      <p:ext uri="{BB962C8B-B14F-4D97-AF65-F5344CB8AC3E}">
        <p14:creationId xmlns:p14="http://schemas.microsoft.com/office/powerpoint/2010/main" val="10578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lang="en-US" altLang="zh-CN" smtClean="0"/>
              <a:t>We next present our solutions. First, we present a batch-based</a:t>
            </a:r>
            <a:r>
              <a:rPr lang="en-US" altLang="zh-CN" baseline="0" smtClean="0"/>
              <a:t> solution for offline scenario of LTC. </a:t>
            </a:r>
            <a:r>
              <a:rPr lang="en-US" altLang="zh-CN" smtClean="0"/>
              <a:t>Second, we propose two greedy-based method for online scenario. All methods are</a:t>
            </a:r>
            <a:r>
              <a:rPr lang="en-US" altLang="zh-CN" baseline="0" smtClean="0"/>
              <a:t> proved to have theoretical guarantee.</a:t>
            </a:r>
            <a:endParaRPr lang="en-US" altLang="zh-CN" smtClean="0"/>
          </a:p>
          <a:p>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54</a:t>
            </a:fld>
            <a:endParaRPr lang="en-US" altLang="ko-KR"/>
          </a:p>
        </p:txBody>
      </p:sp>
    </p:spTree>
    <p:extLst>
      <p:ext uri="{BB962C8B-B14F-4D97-AF65-F5344CB8AC3E}">
        <p14:creationId xmlns:p14="http://schemas.microsoft.com/office/powerpoint/2010/main" val="2295214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55</a:t>
            </a:fld>
            <a:endParaRPr lang="en-US" altLang="ko-KR"/>
          </a:p>
        </p:txBody>
      </p:sp>
    </p:spTree>
    <p:extLst>
      <p:ext uri="{BB962C8B-B14F-4D97-AF65-F5344CB8AC3E}">
        <p14:creationId xmlns:p14="http://schemas.microsoft.com/office/powerpoint/2010/main" val="242500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zh-CN" sz="1200" kern="1200" baseline="0">
                <a:solidFill>
                  <a:schemeClr val="tx1"/>
                </a:solidFill>
                <a:effectLst/>
                <a:latin typeface="Gulim" charset="0"/>
                <a:ea typeface="MS PGothic" pitchFamily="34" charset="-128"/>
                <a:cs typeface="Gulim" pitchFamily="34" charset="-127"/>
              </a:rPr>
              <a:t>Let me tell you a true story in facebook to show our motivation</a:t>
            </a:r>
            <a:r>
              <a:rPr lang="en-US" altLang="zh-CN" baseline="0"/>
              <a:t>. Users in facebook often post with check-in places. For example, one day, Tom may share his experience at a café via facebook. As soon as he post it, facebook will easily know where he is based on his check-in place. </a:t>
            </a:r>
            <a:r>
              <a:rPr lang="en-US" altLang="zh-CN" baseline="0" smtClean="0"/>
              <a:t>If Facebook </a:t>
            </a:r>
            <a:r>
              <a:rPr lang="en-US" altLang="zh-CN" baseline="0"/>
              <a:t>wants to collect data about nearby POI. Then it will automatically assign a bunch of questions to him about the nearby POIs</a:t>
            </a:r>
            <a:r>
              <a:rPr lang="en-US" altLang="zh-CN" baseline="0" smtClean="0"/>
              <a:t>.</a:t>
            </a:r>
            <a:endParaRPr lang="en-US" altLang="zh-CN" baseline="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6</a:t>
            </a:fld>
            <a:endParaRPr lang="en-US" altLang="ko-KR"/>
          </a:p>
        </p:txBody>
      </p:sp>
    </p:spTree>
    <p:extLst>
      <p:ext uri="{BB962C8B-B14F-4D97-AF65-F5344CB8AC3E}">
        <p14:creationId xmlns:p14="http://schemas.microsoft.com/office/powerpoint/2010/main" val="199920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For example</a:t>
            </a:r>
            <a:r>
              <a:rPr lang="en-US" altLang="zh-CN" smtClean="0"/>
              <a:t>, if</a:t>
            </a:r>
            <a:r>
              <a:rPr lang="en-US" altLang="zh-CN" baseline="0" smtClean="0"/>
              <a:t> Facebook want to collect data about this restaurant, he can ask questions</a:t>
            </a:r>
            <a:r>
              <a:rPr lang="en-US" altLang="zh-CN" smtClean="0"/>
              <a:t> like</a:t>
            </a:r>
            <a:r>
              <a:rPr lang="en-US" altLang="zh-CN" baseline="0" smtClean="0"/>
              <a:t> </a:t>
            </a:r>
            <a:r>
              <a:rPr lang="en-US" altLang="zh-CN" baseline="0"/>
              <a:t>whether this place has a parking lot.</a:t>
            </a:r>
          </a:p>
          <a:p>
            <a:endParaRPr lang="en-US" altLang="zh-CN" baseline="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7</a:t>
            </a:fld>
            <a:endParaRPr lang="en-US" altLang="ko-KR"/>
          </a:p>
        </p:txBody>
      </p:sp>
    </p:spTree>
    <p:extLst>
      <p:ext uri="{BB962C8B-B14F-4D97-AF65-F5344CB8AC3E}">
        <p14:creationId xmlns:p14="http://schemas.microsoft.com/office/powerpoint/2010/main" val="185460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or whether the opening hours for this place on</a:t>
            </a:r>
            <a:r>
              <a:rPr lang="en-US" altLang="zh-CN" baseline="0"/>
              <a:t> specific day is between 11 am to 11 pm</a:t>
            </a:r>
            <a:r>
              <a:rPr lang="en-US" altLang="zh-CN"/>
              <a:t>. </a:t>
            </a:r>
            <a:endParaRPr lang="en-US" altLang="zh-CN" baseline="0"/>
          </a:p>
          <a:p>
            <a:endParaRPr lang="en-US" altLang="zh-CN" baseline="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8</a:t>
            </a:fld>
            <a:endParaRPr lang="en-US" altLang="ko-KR"/>
          </a:p>
        </p:txBody>
      </p:sp>
    </p:spTree>
    <p:extLst>
      <p:ext uri="{BB962C8B-B14F-4D97-AF65-F5344CB8AC3E}">
        <p14:creationId xmlns:p14="http://schemas.microsoft.com/office/powerpoint/2010/main" val="29865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In another word, one </a:t>
            </a:r>
            <a:r>
              <a:rPr lang="en-US" altLang="zh-CN"/>
              <a:t>important purpose</a:t>
            </a:r>
            <a:r>
              <a:rPr lang="en-US" altLang="zh-CN" baseline="0"/>
              <a:t> of such applications is data collection.</a:t>
            </a:r>
            <a:endParaRPr lang="en-US" altLang="zh-CN"/>
          </a:p>
          <a:p>
            <a:r>
              <a:rPr lang="en-US" altLang="zh-CN"/>
              <a:t>By</a:t>
            </a:r>
            <a:r>
              <a:rPr lang="en-US" altLang="zh-CN" baseline="0"/>
              <a:t> this way, facebook collect answers from millions of users and thus can update the information of their homepages.</a:t>
            </a:r>
          </a:p>
          <a:p>
            <a:r>
              <a:rPr lang="en-US" altLang="zh-CN" baseline="0"/>
              <a:t>As you can see, they collect data about the location, phone number, website, open hour, and category of the place.</a:t>
            </a:r>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9</a:t>
            </a:fld>
            <a:endParaRPr lang="en-US" altLang="ko-KR"/>
          </a:p>
        </p:txBody>
      </p:sp>
    </p:spTree>
    <p:extLst>
      <p:ext uri="{BB962C8B-B14F-4D97-AF65-F5344CB8AC3E}">
        <p14:creationId xmlns:p14="http://schemas.microsoft.com/office/powerpoint/2010/main" val="194137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0"/>
          <p:cNvSpPr>
            <a:spLocks noChangeShapeType="1"/>
          </p:cNvSpPr>
          <p:nvPr/>
        </p:nvSpPr>
        <p:spPr bwMode="auto">
          <a:xfrm>
            <a:off x="457200" y="2852738"/>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907" name="Rectangle 3"/>
          <p:cNvSpPr>
            <a:spLocks noGrp="1" noChangeArrowheads="1"/>
          </p:cNvSpPr>
          <p:nvPr>
            <p:ph type="ctrTitle"/>
          </p:nvPr>
        </p:nvSpPr>
        <p:spPr>
          <a:xfrm>
            <a:off x="315913" y="466725"/>
            <a:ext cx="6781800" cy="2133600"/>
          </a:xfrm>
        </p:spPr>
        <p:txBody>
          <a:bodyPr/>
          <a:lstStyle>
            <a:lvl1pPr algn="r">
              <a:defRPr sz="4800"/>
            </a:lvl1pPr>
          </a:lstStyle>
          <a:p>
            <a:r>
              <a:rPr lang="ko-KR" altLang="en-US"/>
              <a:t>마스터 제목 스타일 편집</a:t>
            </a:r>
          </a:p>
        </p:txBody>
      </p:sp>
      <p:sp>
        <p:nvSpPr>
          <p:cNvPr id="12390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ko-KR" altLang="en-US"/>
              <a:t>마스터 부제목 스타일 편집</a:t>
            </a:r>
          </a:p>
        </p:txBody>
      </p:sp>
      <p:sp>
        <p:nvSpPr>
          <p:cNvPr id="5" name="Date Placeholder 5"/>
          <p:cNvSpPr>
            <a:spLocks noGrp="1" noChangeArrowheads="1"/>
          </p:cNvSpPr>
          <p:nvPr>
            <p:ph type="dt" sz="half" idx="10"/>
          </p:nvPr>
        </p:nvSpPr>
        <p:spPr>
          <a:xfrm>
            <a:off x="457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Footer Placeholder 6"/>
          <p:cNvSpPr>
            <a:spLocks noGrp="1" noChangeArrowheads="1"/>
          </p:cNvSpPr>
          <p:nvPr>
            <p:ph type="ftr" sz="quarter" idx="11"/>
          </p:nvPr>
        </p:nvSpPr>
        <p:spPr>
          <a:xfrm>
            <a:off x="3124200" y="6248400"/>
            <a:ext cx="2895600" cy="457200"/>
          </a:xfrm>
          <a:prstGeom prst="rect">
            <a:avLst/>
          </a:prstGeom>
        </p:spPr>
        <p:txBody>
          <a:bodyPr/>
          <a:lstStyle>
            <a:lvl1pPr algn="ctr" eaLnBrk="1" hangingPunct="1">
              <a:defRPr sz="1000" b="0">
                <a:solidFill>
                  <a:schemeClr val="tx1"/>
                </a:solidFill>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9"/>
          <p:cNvSpPr>
            <a:spLocks noGrp="1" noChangeArrowheads="1"/>
          </p:cNvSpPr>
          <p:nvPr>
            <p:ph type="sldNum" sz="quarter" idx="12"/>
          </p:nvPr>
        </p:nvSpPr>
        <p:spPr>
          <a:xfrm>
            <a:off x="6553200" y="6248400"/>
            <a:ext cx="2133600" cy="457200"/>
          </a:xfrm>
        </p:spPr>
        <p:txBody>
          <a:bodyPr/>
          <a:lstStyle>
            <a:lvl1pPr>
              <a:defRPr sz="1000">
                <a:solidFill>
                  <a:schemeClr val="tx1"/>
                </a:solidFill>
              </a:defRPr>
            </a:lvl1pPr>
          </a:lstStyle>
          <a:p>
            <a:pPr>
              <a:defRPr/>
            </a:pPr>
            <a:fld id="{BCDF0BC5-48E5-4C10-BF4B-3046714EDF67}" type="slidenum">
              <a:rPr lang="en-US" altLang="ko-KR"/>
              <a:pPr>
                <a:defRPr/>
              </a:pPr>
              <a:t>‹#›</a:t>
            </a:fld>
            <a:endParaRPr lang="en-US" altLang="ko-KR"/>
          </a:p>
        </p:txBody>
      </p:sp>
      <p:sp>
        <p:nvSpPr>
          <p:cNvPr id="8" name="矩形 7"/>
          <p:cNvSpPr/>
          <p:nvPr userDrawn="1"/>
        </p:nvSpPr>
        <p:spPr>
          <a:xfrm>
            <a:off x="395536" y="2828070"/>
            <a:ext cx="8352928" cy="45719"/>
          </a:xfrm>
          <a:prstGeom prst="rect">
            <a:avLst/>
          </a:prstGeom>
          <a:solidFill>
            <a:srgbClr val="8F8989"/>
          </a:solidFill>
          <a:ln>
            <a:solidFill>
              <a:srgbClr val="8F8989"/>
            </a:solidFill>
          </a:ln>
          <a:effectLst>
            <a:outerShdw blurRad="50800" dist="25400" dir="5400000" algn="ctr" rotWithShape="0">
              <a:schemeClr val="bg2">
                <a:lumMod val="75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214188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7ED01459-823C-4BC6-AC10-AA078603345E}" type="slidenum">
              <a:rPr lang="en-US" altLang="ko-KR" smtClean="0"/>
              <a:pPr>
                <a:defRPr/>
              </a:pPr>
              <a:t>‹#›</a:t>
            </a:fld>
            <a:endParaRPr lang="en-US" altLang="ko-KR"/>
          </a:p>
        </p:txBody>
      </p:sp>
    </p:spTree>
    <p:extLst>
      <p:ext uri="{BB962C8B-B14F-4D97-AF65-F5344CB8AC3E}">
        <p14:creationId xmlns:p14="http://schemas.microsoft.com/office/powerpoint/2010/main" val="4056842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115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11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11BFFBBC-A286-4C9F-AAB9-F54AF1610789}" type="slidenum">
              <a:rPr lang="en-US" altLang="ko-KR" smtClean="0"/>
              <a:pPr>
                <a:defRPr/>
              </a:pPr>
              <a:t>‹#›</a:t>
            </a:fld>
            <a:endParaRPr lang="en-US" altLang="ko-KR"/>
          </a:p>
        </p:txBody>
      </p:sp>
    </p:spTree>
    <p:extLst>
      <p:ext uri="{BB962C8B-B14F-4D97-AF65-F5344CB8AC3E}">
        <p14:creationId xmlns:p14="http://schemas.microsoft.com/office/powerpoint/2010/main" val="24830667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980728"/>
            <a:ext cx="8229600" cy="5688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73697CC5-BB9E-487E-AFF3-8F5506CF83B5}" type="slidenum">
              <a:rPr lang="en-US" altLang="ko-KR"/>
              <a:pPr>
                <a:defRPr/>
              </a:pPr>
              <a:t>‹#›</a:t>
            </a:fld>
            <a:endParaRPr lang="en-US" altLang="ko-KR"/>
          </a:p>
        </p:txBody>
      </p:sp>
      <p:sp>
        <p:nvSpPr>
          <p:cNvPr id="7" name="矩形 6"/>
          <p:cNvSpPr/>
          <p:nvPr userDrawn="1"/>
        </p:nvSpPr>
        <p:spPr>
          <a:xfrm>
            <a:off x="395536" y="842963"/>
            <a:ext cx="8352928" cy="45719"/>
          </a:xfrm>
          <a:prstGeom prst="rect">
            <a:avLst/>
          </a:prstGeom>
          <a:solidFill>
            <a:srgbClr val="8F8989"/>
          </a:solidFill>
          <a:ln>
            <a:solidFill>
              <a:srgbClr val="8F8989"/>
            </a:solidFill>
          </a:ln>
          <a:effectLst>
            <a:outerShdw blurRad="50800" dist="25400" dir="5400000" algn="ctr" rotWithShape="0">
              <a:schemeClr val="bg2">
                <a:lumMod val="75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7306306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38A0E265-9AFB-4648-A5A7-8F28405024C1}" type="slidenum">
              <a:rPr lang="en-US" altLang="ko-KR" smtClean="0"/>
              <a:pPr>
                <a:defRPr/>
              </a:pPr>
              <a:t>‹#›</a:t>
            </a:fld>
            <a:endParaRPr lang="en-US" altLang="ko-KR"/>
          </a:p>
        </p:txBody>
      </p:sp>
    </p:spTree>
    <p:extLst>
      <p:ext uri="{BB962C8B-B14F-4D97-AF65-F5344CB8AC3E}">
        <p14:creationId xmlns:p14="http://schemas.microsoft.com/office/powerpoint/2010/main" val="38152172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5538"/>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5538"/>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11E4189D-17B3-421D-8C1C-DE4C83C15866}" type="slidenum">
              <a:rPr lang="en-US" altLang="ko-KR"/>
              <a:pPr>
                <a:defRPr/>
              </a:pPr>
              <a:t>‹#›</a:t>
            </a:fld>
            <a:endParaRPr lang="en-US" altLang="ko-KR"/>
          </a:p>
        </p:txBody>
      </p:sp>
    </p:spTree>
    <p:extLst>
      <p:ext uri="{BB962C8B-B14F-4D97-AF65-F5344CB8AC3E}">
        <p14:creationId xmlns:p14="http://schemas.microsoft.com/office/powerpoint/2010/main" val="1320743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8"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9"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D029A8A9-4D38-4C80-842F-C9C89A2AFF5B}" type="slidenum">
              <a:rPr lang="en-US" altLang="ko-KR"/>
              <a:pPr>
                <a:defRPr/>
              </a:pPr>
              <a:t>‹#›</a:t>
            </a:fld>
            <a:endParaRPr lang="en-US" altLang="ko-KR"/>
          </a:p>
        </p:txBody>
      </p:sp>
    </p:spTree>
    <p:extLst>
      <p:ext uri="{BB962C8B-B14F-4D97-AF65-F5344CB8AC3E}">
        <p14:creationId xmlns:p14="http://schemas.microsoft.com/office/powerpoint/2010/main" val="29032883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4"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5"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B2D9E1CE-3C7F-4ACF-8753-53AB71A600F5}" type="slidenum">
              <a:rPr lang="en-US" altLang="ko-KR" smtClean="0"/>
              <a:pPr>
                <a:defRPr/>
              </a:pPr>
              <a:t>‹#›</a:t>
            </a:fld>
            <a:endParaRPr lang="en-US" altLang="ko-KR"/>
          </a:p>
        </p:txBody>
      </p:sp>
      <p:sp>
        <p:nvSpPr>
          <p:cNvPr id="6" name="矩形 5"/>
          <p:cNvSpPr/>
          <p:nvPr userDrawn="1"/>
        </p:nvSpPr>
        <p:spPr>
          <a:xfrm>
            <a:off x="395536" y="842963"/>
            <a:ext cx="8352928" cy="45719"/>
          </a:xfrm>
          <a:prstGeom prst="rect">
            <a:avLst/>
          </a:prstGeom>
          <a:solidFill>
            <a:srgbClr val="8F8989"/>
          </a:solidFill>
          <a:ln>
            <a:solidFill>
              <a:srgbClr val="8F8989"/>
            </a:solidFill>
          </a:ln>
          <a:effectLst>
            <a:outerShdw blurRad="50800" dist="25400" dir="5400000" algn="ctr" rotWithShape="0">
              <a:schemeClr val="bg2">
                <a:lumMod val="75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8724618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3"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4"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E9E343DE-ED20-4552-8388-FF9F68967707}" type="slidenum">
              <a:rPr lang="en-US" altLang="ko-KR" smtClean="0"/>
              <a:pPr>
                <a:defRPr/>
              </a:pPr>
              <a:t>‹#›</a:t>
            </a:fld>
            <a:endParaRPr lang="en-US" altLang="ko-KR"/>
          </a:p>
        </p:txBody>
      </p:sp>
    </p:spTree>
    <p:extLst>
      <p:ext uri="{BB962C8B-B14F-4D97-AF65-F5344CB8AC3E}">
        <p14:creationId xmlns:p14="http://schemas.microsoft.com/office/powerpoint/2010/main" val="21454316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21DF6AA5-9851-4F18-AB39-25A7490D3DB7}" type="slidenum">
              <a:rPr lang="en-US" altLang="ko-KR" smtClean="0"/>
              <a:pPr>
                <a:defRPr/>
              </a:pPr>
              <a:t>‹#›</a:t>
            </a:fld>
            <a:endParaRPr lang="en-US" altLang="ko-KR"/>
          </a:p>
        </p:txBody>
      </p:sp>
    </p:spTree>
    <p:extLst>
      <p:ext uri="{BB962C8B-B14F-4D97-AF65-F5344CB8AC3E}">
        <p14:creationId xmlns:p14="http://schemas.microsoft.com/office/powerpoint/2010/main" val="16923404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4A2A9ABC-2D89-40D8-9C8B-300734C3F646}" type="slidenum">
              <a:rPr lang="en-US" altLang="ko-KR" smtClean="0"/>
              <a:pPr>
                <a:defRPr/>
              </a:pPr>
              <a:t>‹#›</a:t>
            </a:fld>
            <a:endParaRPr lang="en-US" altLang="ko-KR"/>
          </a:p>
        </p:txBody>
      </p:sp>
    </p:spTree>
    <p:extLst>
      <p:ext uri="{BB962C8B-B14F-4D97-AF65-F5344CB8AC3E}">
        <p14:creationId xmlns:p14="http://schemas.microsoft.com/office/powerpoint/2010/main" val="2171675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custDataLst>
              <p:tags r:id="rId13"/>
            </p:custDataLst>
          </p:nvPr>
        </p:nvSpPr>
        <p:spPr bwMode="auto">
          <a:xfrm>
            <a:off x="457200" y="122238"/>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ko-KR" altLang="en-US"/>
              <a:t>마스터 제목 스타일 편집</a:t>
            </a:r>
          </a:p>
        </p:txBody>
      </p:sp>
      <p:sp>
        <p:nvSpPr>
          <p:cNvPr id="1027" name="Rectangle 4"/>
          <p:cNvSpPr>
            <a:spLocks noGrp="1" noChangeArrowheads="1"/>
          </p:cNvSpPr>
          <p:nvPr>
            <p:ph type="body" idx="1"/>
            <p:custDataLst>
              <p:tags r:id="rId14"/>
            </p:custDataLst>
          </p:nvPr>
        </p:nvSpPr>
        <p:spPr bwMode="auto">
          <a:xfrm>
            <a:off x="457200" y="908050"/>
            <a:ext cx="82296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22887" name="Rectangle 7"/>
          <p:cNvSpPr>
            <a:spLocks noGrp="1" noChangeArrowheads="1"/>
          </p:cNvSpPr>
          <p:nvPr>
            <p:ph type="sldNum" sz="quarter" idx="4"/>
            <p:custDataLst>
              <p:tags r:id="rId15"/>
            </p:custDataLst>
          </p:nvPr>
        </p:nvSpPr>
        <p:spPr bwMode="auto">
          <a:xfrm>
            <a:off x="6902450" y="115888"/>
            <a:ext cx="213360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bg1"/>
                </a:solidFill>
                <a:ea typeface="Gulim" pitchFamily="34" charset="-127"/>
              </a:defRPr>
            </a:lvl1pPr>
          </a:lstStyle>
          <a:p>
            <a:pPr>
              <a:defRPr/>
            </a:pPr>
            <a:endParaRPr lang="en-US" altLang="ko-KR"/>
          </a:p>
        </p:txBody>
      </p:sp>
      <p:cxnSp>
        <p:nvCxnSpPr>
          <p:cNvPr id="1029" name="Straight Connector 2"/>
          <p:cNvCxnSpPr>
            <a:cxnSpLocks noChangeShapeType="1"/>
          </p:cNvCxnSpPr>
          <p:nvPr userDrawn="1"/>
        </p:nvCxnSpPr>
        <p:spPr bwMode="auto">
          <a:xfrm>
            <a:off x="395288" y="836613"/>
            <a:ext cx="8353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5868" r:id="rId1"/>
    <p:sldLayoutId id="2147485869" r:id="rId2"/>
    <p:sldLayoutId id="2147485870" r:id="rId3"/>
    <p:sldLayoutId id="2147485871" r:id="rId4"/>
    <p:sldLayoutId id="2147485872" r:id="rId5"/>
    <p:sldLayoutId id="2147485873" r:id="rId6"/>
    <p:sldLayoutId id="2147485874" r:id="rId7"/>
    <p:sldLayoutId id="2147485875" r:id="rId8"/>
    <p:sldLayoutId id="2147485876" r:id="rId9"/>
    <p:sldLayoutId id="2147485877" r:id="rId10"/>
    <p:sldLayoutId id="214748587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2pPr>
      <a:lvl3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3pPr>
      <a:lvl4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4pPr>
      <a:lvl5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5pPr>
      <a:lvl6pPr marL="457200" algn="l" rtl="0" fontAlgn="base">
        <a:spcBef>
          <a:spcPct val="0"/>
        </a:spcBef>
        <a:spcAft>
          <a:spcPct val="0"/>
        </a:spcAft>
        <a:defRPr sz="3900" b="1">
          <a:solidFill>
            <a:schemeClr val="bg1"/>
          </a:solidFill>
          <a:latin typeface="Arial" charset="0"/>
        </a:defRPr>
      </a:lvl6pPr>
      <a:lvl7pPr marL="914400" algn="l" rtl="0" fontAlgn="base">
        <a:spcBef>
          <a:spcPct val="0"/>
        </a:spcBef>
        <a:spcAft>
          <a:spcPct val="0"/>
        </a:spcAft>
        <a:defRPr sz="3900" b="1">
          <a:solidFill>
            <a:schemeClr val="bg1"/>
          </a:solidFill>
          <a:latin typeface="Arial" charset="0"/>
        </a:defRPr>
      </a:lvl7pPr>
      <a:lvl8pPr marL="1371600" algn="l" rtl="0" fontAlgn="base">
        <a:spcBef>
          <a:spcPct val="0"/>
        </a:spcBef>
        <a:spcAft>
          <a:spcPct val="0"/>
        </a:spcAft>
        <a:defRPr sz="3900" b="1">
          <a:solidFill>
            <a:schemeClr val="bg1"/>
          </a:solidFill>
          <a:latin typeface="Arial" charset="0"/>
        </a:defRPr>
      </a:lvl8pPr>
      <a:lvl9pPr marL="1828800" algn="l" rtl="0" fontAlgn="base">
        <a:spcBef>
          <a:spcPct val="0"/>
        </a:spcBef>
        <a:spcAft>
          <a:spcPct val="0"/>
        </a:spcAft>
        <a:defRPr sz="3900" b="1">
          <a:solidFill>
            <a:schemeClr val="bg1"/>
          </a:solidFill>
          <a:latin typeface="Arial" charset="0"/>
        </a:defRPr>
      </a:lvl9pPr>
    </p:titleStyle>
    <p:bodyStyle>
      <a:lvl1pPr marL="342900" indent="-342900" algn="l" rtl="0" eaLnBrk="0" fontAlgn="base" hangingPunct="0">
        <a:spcBef>
          <a:spcPct val="20000"/>
        </a:spcBef>
        <a:spcAft>
          <a:spcPct val="0"/>
        </a:spcAft>
        <a:buClr>
          <a:srgbClr val="660033"/>
        </a:buClr>
        <a:buSzPct val="70000"/>
        <a:buFont typeface="Wingdings" panose="05000000000000000000" pitchFamily="2" charset="2"/>
        <a:buChar char="l"/>
        <a:defRPr sz="3000">
          <a:solidFill>
            <a:schemeClr val="tx1"/>
          </a:solidFill>
          <a:latin typeface="+mn-lt"/>
          <a:ea typeface="MS PGothic" pitchFamily="34"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S PGothic" pitchFamily="34" charset="-128"/>
        </a:defRPr>
      </a:lvl2pPr>
      <a:lvl3pPr marL="987425" indent="-293688" algn="l" rtl="0" eaLnBrk="0" fontAlgn="base" hangingPunct="0">
        <a:spcBef>
          <a:spcPct val="20000"/>
        </a:spcBef>
        <a:spcAft>
          <a:spcPct val="0"/>
        </a:spcAft>
        <a:buClr>
          <a:schemeClr val="accent2"/>
        </a:buClr>
        <a:buSzPct val="70000"/>
        <a:buChar char="o"/>
        <a:defRPr sz="2300">
          <a:solidFill>
            <a:schemeClr val="tx1"/>
          </a:solidFill>
          <a:latin typeface="+mn-lt"/>
          <a:ea typeface="MS PGothic" pitchFamily="34" charset="-128"/>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S PGothic" pitchFamily="34" charset="-128"/>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S PGothic" pitchFamily="34" charset="-128"/>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e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png"/><Relationship Id="rId9"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3.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21.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8.png"/><Relationship Id="rId5" Type="http://schemas.openxmlformats.org/officeDocument/2006/relationships/image" Target="../media/image38.jpg"/><Relationship Id="rId15" Type="http://schemas.openxmlformats.org/officeDocument/2006/relationships/image" Target="../media/image52.png"/><Relationship Id="rId10" Type="http://schemas.openxmlformats.org/officeDocument/2006/relationships/image" Target="../media/image46.png"/><Relationship Id="rId19" Type="http://schemas.openxmlformats.org/officeDocument/2006/relationships/image" Target="../media/image56.png"/><Relationship Id="rId4" Type="http://schemas.openxmlformats.org/officeDocument/2006/relationships/image" Target="../media/image37.png"/><Relationship Id="rId9" Type="http://schemas.openxmlformats.org/officeDocument/2006/relationships/image" Target="../media/image16.png"/><Relationship Id="rId1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notesSlide" Target="../notesSlides/notesSlide25.xml"/><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6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s>
</file>

<file path=ppt/slides/_rels/slide26.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111.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notesSlide" Target="../notesSlides/notesSlide26.xml"/><Relationship Id="rId16"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700.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690.png"/></Relationships>
</file>

<file path=ppt/slides/_rels/slide27.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07.png"/><Relationship Id="rId3" Type="http://schemas.openxmlformats.org/officeDocument/2006/relationships/image" Target="../media/image111.png"/><Relationship Id="rId7" Type="http://schemas.openxmlformats.org/officeDocument/2006/relationships/image" Target="../media/image101.png"/><Relationship Id="rId12" Type="http://schemas.openxmlformats.org/officeDocument/2006/relationships/image" Target="../media/image106.png"/><Relationship Id="rId17" Type="http://schemas.openxmlformats.org/officeDocument/2006/relationships/image" Target="../media/image119.png"/><Relationship Id="rId2" Type="http://schemas.openxmlformats.org/officeDocument/2006/relationships/notesSlide" Target="../notesSlides/notesSlide27.xml"/><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73.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59.png"/><Relationship Id="rId3" Type="http://schemas.openxmlformats.org/officeDocument/2006/relationships/image" Target="../media/image111.png"/><Relationship Id="rId7" Type="http://schemas.openxmlformats.org/officeDocument/2006/relationships/image" Target="../media/image101.png"/><Relationship Id="rId12" Type="http://schemas.openxmlformats.org/officeDocument/2006/relationships/image" Target="../media/image106.png"/><Relationship Id="rId17" Type="http://schemas.openxmlformats.org/officeDocument/2006/relationships/image" Target="../media/image124.png"/><Relationship Id="rId2" Type="http://schemas.openxmlformats.org/officeDocument/2006/relationships/notesSlide" Target="../notesSlides/notesSlide28.xml"/><Relationship Id="rId16"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76.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75.png"/></Relationships>
</file>

<file path=ppt/slides/_rels/slide29.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11.png"/><Relationship Id="rId7" Type="http://schemas.openxmlformats.org/officeDocument/2006/relationships/image" Target="../media/image101.png"/><Relationship Id="rId12" Type="http://schemas.openxmlformats.org/officeDocument/2006/relationships/image" Target="../media/image126.png"/><Relationship Id="rId17" Type="http://schemas.openxmlformats.org/officeDocument/2006/relationships/image" Target="../media/image79.png"/><Relationship Id="rId2" Type="http://schemas.openxmlformats.org/officeDocument/2006/relationships/notesSlide" Target="../notesSlides/notesSlide29.xml"/><Relationship Id="rId16"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128.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7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11.png"/><Relationship Id="rId7" Type="http://schemas.openxmlformats.org/officeDocument/2006/relationships/image" Target="../media/image101.png"/><Relationship Id="rId12" Type="http://schemas.openxmlformats.org/officeDocument/2006/relationships/image" Target="../media/image126.png"/><Relationship Id="rId17" Type="http://schemas.openxmlformats.org/officeDocument/2006/relationships/image" Target="../media/image81.png"/><Relationship Id="rId2" Type="http://schemas.openxmlformats.org/officeDocument/2006/relationships/notesSlide" Target="../notesSlides/notesSlide30.xml"/><Relationship Id="rId16"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31.png"/><Relationship Id="rId5" Type="http://schemas.openxmlformats.org/officeDocument/2006/relationships/image" Target="../media/image99.png"/><Relationship Id="rId15" Type="http://schemas.openxmlformats.org/officeDocument/2006/relationships/image" Target="../media/image128.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80.png"/></Relationships>
</file>

<file path=ppt/slides/_rels/slide31.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11.png"/><Relationship Id="rId7" Type="http://schemas.openxmlformats.org/officeDocument/2006/relationships/image" Target="../media/image101.png"/><Relationship Id="rId12" Type="http://schemas.openxmlformats.org/officeDocument/2006/relationships/image" Target="../media/image126.png"/><Relationship Id="rId17" Type="http://schemas.openxmlformats.org/officeDocument/2006/relationships/image" Target="../media/image83.png"/><Relationship Id="rId2" Type="http://schemas.openxmlformats.org/officeDocument/2006/relationships/notesSlide" Target="../notesSlides/notesSlide31.xml"/><Relationship Id="rId16"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31.png"/><Relationship Id="rId5" Type="http://schemas.openxmlformats.org/officeDocument/2006/relationships/image" Target="../media/image99.png"/><Relationship Id="rId15" Type="http://schemas.openxmlformats.org/officeDocument/2006/relationships/image" Target="../media/image128.png"/><Relationship Id="rId10" Type="http://schemas.openxmlformats.org/officeDocument/2006/relationships/image" Target="../media/image13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82.png"/></Relationships>
</file>

<file path=ppt/slides/_rels/slide32.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60.png"/><Relationship Id="rId3" Type="http://schemas.openxmlformats.org/officeDocument/2006/relationships/image" Target="../media/image111.png"/><Relationship Id="rId7" Type="http://schemas.openxmlformats.org/officeDocument/2006/relationships/image" Target="../media/image101.png"/><Relationship Id="rId12" Type="http://schemas.openxmlformats.org/officeDocument/2006/relationships/image" Target="../media/image126.png"/><Relationship Id="rId17" Type="http://schemas.openxmlformats.org/officeDocument/2006/relationships/image" Target="../media/image85.png"/><Relationship Id="rId2" Type="http://schemas.openxmlformats.org/officeDocument/2006/relationships/notesSlide" Target="../notesSlides/notesSlide32.xml"/><Relationship Id="rId16"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31.png"/><Relationship Id="rId5" Type="http://schemas.openxmlformats.org/officeDocument/2006/relationships/image" Target="../media/image99.png"/><Relationship Id="rId15" Type="http://schemas.openxmlformats.org/officeDocument/2006/relationships/image" Target="../media/image128.png"/><Relationship Id="rId10" Type="http://schemas.openxmlformats.org/officeDocument/2006/relationships/image" Target="../media/image134.png"/><Relationship Id="rId4" Type="http://schemas.openxmlformats.org/officeDocument/2006/relationships/image" Target="../media/image98.png"/><Relationship Id="rId9" Type="http://schemas.openxmlformats.org/officeDocument/2006/relationships/image" Target="../media/image137.png"/><Relationship Id="rId14" Type="http://schemas.openxmlformats.org/officeDocument/2006/relationships/image" Target="../media/image84.png"/></Relationships>
</file>

<file path=ppt/slides/_rels/slide33.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61.png"/><Relationship Id="rId3" Type="http://schemas.openxmlformats.org/officeDocument/2006/relationships/image" Target="../media/image111.png"/><Relationship Id="rId7" Type="http://schemas.openxmlformats.org/officeDocument/2006/relationships/image" Target="../media/image101.png"/><Relationship Id="rId12" Type="http://schemas.openxmlformats.org/officeDocument/2006/relationships/image" Target="../media/image126.png"/><Relationship Id="rId17" Type="http://schemas.openxmlformats.org/officeDocument/2006/relationships/image" Target="../media/image141.png"/><Relationship Id="rId2" Type="http://schemas.openxmlformats.org/officeDocument/2006/relationships/notesSlide" Target="../notesSlides/notesSlide33.xml"/><Relationship Id="rId16"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31.png"/><Relationship Id="rId5" Type="http://schemas.openxmlformats.org/officeDocument/2006/relationships/image" Target="../media/image99.png"/><Relationship Id="rId15" Type="http://schemas.openxmlformats.org/officeDocument/2006/relationships/image" Target="../media/image128.png"/><Relationship Id="rId10" Type="http://schemas.openxmlformats.org/officeDocument/2006/relationships/image" Target="../media/image134.png"/><Relationship Id="rId19" Type="http://schemas.openxmlformats.org/officeDocument/2006/relationships/image" Target="../media/image62.png"/><Relationship Id="rId4" Type="http://schemas.openxmlformats.org/officeDocument/2006/relationships/image" Target="../media/image98.png"/><Relationship Id="rId9" Type="http://schemas.openxmlformats.org/officeDocument/2006/relationships/image" Target="../media/image137.png"/><Relationship Id="rId14" Type="http://schemas.openxmlformats.org/officeDocument/2006/relationships/image" Target="../media/image138.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13.png"/><Relationship Id="rId18" Type="http://schemas.openxmlformats.org/officeDocument/2006/relationships/image" Target="../media/image121.png"/><Relationship Id="rId3" Type="http://schemas.openxmlformats.org/officeDocument/2006/relationships/image" Target="../media/image65.png"/><Relationship Id="rId7" Type="http://schemas.openxmlformats.org/officeDocument/2006/relationships/image" Target="../media/image92.png"/><Relationship Id="rId12" Type="http://schemas.openxmlformats.org/officeDocument/2006/relationships/image" Target="../media/image112.png"/><Relationship Id="rId17" Type="http://schemas.openxmlformats.org/officeDocument/2006/relationships/image" Target="../media/image118.png"/><Relationship Id="rId2" Type="http://schemas.openxmlformats.org/officeDocument/2006/relationships/notesSlide" Target="../notesSlides/notesSlide36.xml"/><Relationship Id="rId16"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16.png"/><Relationship Id="rId10" Type="http://schemas.openxmlformats.org/officeDocument/2006/relationships/image" Target="../media/image95.png"/><Relationship Id="rId19" Type="http://schemas.openxmlformats.org/officeDocument/2006/relationships/image" Target="../media/image122.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114.png"/></Relationships>
</file>

<file path=ppt/slides/_rels/slide3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13.png"/><Relationship Id="rId18" Type="http://schemas.openxmlformats.org/officeDocument/2006/relationships/image" Target="../media/image121.png"/><Relationship Id="rId3" Type="http://schemas.openxmlformats.org/officeDocument/2006/relationships/image" Target="../media/image65.png"/><Relationship Id="rId7" Type="http://schemas.openxmlformats.org/officeDocument/2006/relationships/image" Target="../media/image92.png"/><Relationship Id="rId12" Type="http://schemas.openxmlformats.org/officeDocument/2006/relationships/image" Target="../media/image112.png"/><Relationship Id="rId17" Type="http://schemas.openxmlformats.org/officeDocument/2006/relationships/image" Target="../media/image130.png"/><Relationship Id="rId2" Type="http://schemas.openxmlformats.org/officeDocument/2006/relationships/notesSlide" Target="../notesSlides/notesSlide37.xml"/><Relationship Id="rId16"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23.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114.png"/></Relationships>
</file>

<file path=ppt/slides/_rels/slide38.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13.png"/><Relationship Id="rId18" Type="http://schemas.openxmlformats.org/officeDocument/2006/relationships/image" Target="../media/image121.png"/><Relationship Id="rId7" Type="http://schemas.openxmlformats.org/officeDocument/2006/relationships/image" Target="../media/image92.png"/><Relationship Id="rId12" Type="http://schemas.openxmlformats.org/officeDocument/2006/relationships/image" Target="../media/image112.png"/><Relationship Id="rId17" Type="http://schemas.openxmlformats.org/officeDocument/2006/relationships/image" Target="../media/image136.png"/><Relationship Id="rId2" Type="http://schemas.openxmlformats.org/officeDocument/2006/relationships/notesSlide" Target="../notesSlides/notesSlide38.xml"/><Relationship Id="rId16" Type="http://schemas.openxmlformats.org/officeDocument/2006/relationships/image" Target="../media/image135.pn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33.png"/><Relationship Id="rId10" Type="http://schemas.openxmlformats.org/officeDocument/2006/relationships/image" Target="../media/image95.png"/><Relationship Id="rId19" Type="http://schemas.openxmlformats.org/officeDocument/2006/relationships/image" Target="../media/image139.png"/><Relationship Id="rId4" Type="http://schemas.openxmlformats.org/officeDocument/2006/relationships/image" Target="../media/image132.png"/><Relationship Id="rId9" Type="http://schemas.openxmlformats.org/officeDocument/2006/relationships/image" Target="../media/image94.png"/><Relationship Id="rId14" Type="http://schemas.openxmlformats.org/officeDocument/2006/relationships/image" Target="../media/image114.png"/></Relationships>
</file>

<file path=ppt/slides/_rels/slide3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13.png"/><Relationship Id="rId18" Type="http://schemas.openxmlformats.org/officeDocument/2006/relationships/image" Target="../media/image121.png"/><Relationship Id="rId7" Type="http://schemas.openxmlformats.org/officeDocument/2006/relationships/image" Target="../media/image92.png"/><Relationship Id="rId12" Type="http://schemas.openxmlformats.org/officeDocument/2006/relationships/image" Target="../media/image112.png"/><Relationship Id="rId17" Type="http://schemas.openxmlformats.org/officeDocument/2006/relationships/image" Target="../media/image71.png"/><Relationship Id="rId2" Type="http://schemas.openxmlformats.org/officeDocument/2006/relationships/notesSlide" Target="../notesSlides/notesSlide39.xml"/><Relationship Id="rId16" Type="http://schemas.openxmlformats.org/officeDocument/2006/relationships/image" Target="../media/image700.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44.png"/><Relationship Id="rId10" Type="http://schemas.openxmlformats.org/officeDocument/2006/relationships/image" Target="../media/image95.png"/><Relationship Id="rId19" Type="http://schemas.openxmlformats.org/officeDocument/2006/relationships/image" Target="../media/image65.png"/><Relationship Id="rId4" Type="http://schemas.openxmlformats.org/officeDocument/2006/relationships/image" Target="../media/image132.png"/><Relationship Id="rId9" Type="http://schemas.openxmlformats.org/officeDocument/2006/relationships/image" Target="../media/image94.png"/><Relationship Id="rId14" Type="http://schemas.openxmlformats.org/officeDocument/2006/relationships/image" Target="../media/image1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13.png"/><Relationship Id="rId18" Type="http://schemas.openxmlformats.org/officeDocument/2006/relationships/image" Target="../media/image121.png"/><Relationship Id="rId7" Type="http://schemas.openxmlformats.org/officeDocument/2006/relationships/image" Target="../media/image92.png"/><Relationship Id="rId12" Type="http://schemas.openxmlformats.org/officeDocument/2006/relationships/image" Target="../media/image112.png"/><Relationship Id="rId17" Type="http://schemas.openxmlformats.org/officeDocument/2006/relationships/image" Target="../media/image149.png"/><Relationship Id="rId2" Type="http://schemas.openxmlformats.org/officeDocument/2006/relationships/notesSlide" Target="../notesSlides/notesSlide40.xml"/><Relationship Id="rId16" Type="http://schemas.openxmlformats.org/officeDocument/2006/relationships/image" Target="../media/image148.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47.png"/><Relationship Id="rId10" Type="http://schemas.openxmlformats.org/officeDocument/2006/relationships/image" Target="../media/image95.png"/><Relationship Id="rId19" Type="http://schemas.openxmlformats.org/officeDocument/2006/relationships/image" Target="../media/image150.png"/><Relationship Id="rId4" Type="http://schemas.openxmlformats.org/officeDocument/2006/relationships/image" Target="../media/image132.png"/><Relationship Id="rId9" Type="http://schemas.openxmlformats.org/officeDocument/2006/relationships/image" Target="../media/image146.png"/><Relationship Id="rId14" Type="http://schemas.openxmlformats.org/officeDocument/2006/relationships/image" Target="../media/image114.png"/></Relationships>
</file>

<file path=ppt/slides/_rels/slide41.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13.png"/><Relationship Id="rId18" Type="http://schemas.openxmlformats.org/officeDocument/2006/relationships/image" Target="../media/image152.png"/><Relationship Id="rId7" Type="http://schemas.openxmlformats.org/officeDocument/2006/relationships/image" Target="../media/image92.png"/><Relationship Id="rId12" Type="http://schemas.openxmlformats.org/officeDocument/2006/relationships/image" Target="../media/image112.png"/><Relationship Id="rId17" Type="http://schemas.openxmlformats.org/officeDocument/2006/relationships/image" Target="../media/image149.png"/><Relationship Id="rId2" Type="http://schemas.openxmlformats.org/officeDocument/2006/relationships/notesSlide" Target="../notesSlides/notesSlide41.xml"/><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51.png"/><Relationship Id="rId10" Type="http://schemas.openxmlformats.org/officeDocument/2006/relationships/image" Target="../media/image95.png"/><Relationship Id="rId19" Type="http://schemas.openxmlformats.org/officeDocument/2006/relationships/image" Target="../media/image66.png"/><Relationship Id="rId4" Type="http://schemas.openxmlformats.org/officeDocument/2006/relationships/image" Target="../media/image132.png"/><Relationship Id="rId9" Type="http://schemas.openxmlformats.org/officeDocument/2006/relationships/image" Target="../media/image146.png"/><Relationship Id="rId14" Type="http://schemas.openxmlformats.org/officeDocument/2006/relationships/image" Target="../media/image114.png"/></Relationships>
</file>

<file path=ppt/slides/_rels/slide42.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18" Type="http://schemas.openxmlformats.org/officeDocument/2006/relationships/image" Target="../media/image154.png"/><Relationship Id="rId7" Type="http://schemas.openxmlformats.org/officeDocument/2006/relationships/image" Target="../media/image100.png"/><Relationship Id="rId12" Type="http://schemas.openxmlformats.org/officeDocument/2006/relationships/image" Target="../media/image105.png"/><Relationship Id="rId17" Type="http://schemas.openxmlformats.org/officeDocument/2006/relationships/image" Target="../media/image149.png"/><Relationship Id="rId2" Type="http://schemas.openxmlformats.org/officeDocument/2006/relationships/notesSlide" Target="../notesSlides/notesSlide42.xml"/><Relationship Id="rId16" Type="http://schemas.openxmlformats.org/officeDocument/2006/relationships/image" Target="../media/image1440.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53.png"/><Relationship Id="rId10" Type="http://schemas.openxmlformats.org/officeDocument/2006/relationships/image" Target="../media/image103.png"/><Relationship Id="rId19" Type="http://schemas.openxmlformats.org/officeDocument/2006/relationships/image" Target="../media/image155.png"/><Relationship Id="rId4" Type="http://schemas.openxmlformats.org/officeDocument/2006/relationships/image" Target="../media/image111.png"/><Relationship Id="rId9" Type="http://schemas.openxmlformats.org/officeDocument/2006/relationships/image" Target="../media/image115.png"/><Relationship Id="rId14" Type="http://schemas.openxmlformats.org/officeDocument/2006/relationships/image" Target="../media/image1460.png"/></Relationships>
</file>

<file path=ppt/slides/_rels/slide43.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13.png"/><Relationship Id="rId18" Type="http://schemas.openxmlformats.org/officeDocument/2006/relationships/image" Target="../media/image161.png"/><Relationship Id="rId7" Type="http://schemas.openxmlformats.org/officeDocument/2006/relationships/image" Target="../media/image92.png"/><Relationship Id="rId12" Type="http://schemas.openxmlformats.org/officeDocument/2006/relationships/image" Target="../media/image112.png"/><Relationship Id="rId17" Type="http://schemas.openxmlformats.org/officeDocument/2006/relationships/image" Target="../media/image160.png"/><Relationship Id="rId2" Type="http://schemas.openxmlformats.org/officeDocument/2006/relationships/notesSlide" Target="../notesSlides/notesSlide43.xml"/><Relationship Id="rId16"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58.png"/><Relationship Id="rId10" Type="http://schemas.openxmlformats.org/officeDocument/2006/relationships/image" Target="../media/image95.png"/><Relationship Id="rId19" Type="http://schemas.openxmlformats.org/officeDocument/2006/relationships/image" Target="../media/image66.png"/><Relationship Id="rId4" Type="http://schemas.openxmlformats.org/officeDocument/2006/relationships/image" Target="../media/image132.png"/><Relationship Id="rId9" Type="http://schemas.openxmlformats.org/officeDocument/2006/relationships/image" Target="../media/image146.png"/><Relationship Id="rId14" Type="http://schemas.openxmlformats.org/officeDocument/2006/relationships/image" Target="../media/image157.png"/></Relationships>
</file>

<file path=ppt/slides/_rels/slide44.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62.png"/><Relationship Id="rId18" Type="http://schemas.openxmlformats.org/officeDocument/2006/relationships/image" Target="../media/image165.png"/><Relationship Id="rId7" Type="http://schemas.openxmlformats.org/officeDocument/2006/relationships/image" Target="../media/image92.png"/><Relationship Id="rId12" Type="http://schemas.openxmlformats.org/officeDocument/2006/relationships/image" Target="../media/image112.png"/><Relationship Id="rId17" Type="http://schemas.openxmlformats.org/officeDocument/2006/relationships/image" Target="../media/image164.png"/><Relationship Id="rId2" Type="http://schemas.openxmlformats.org/officeDocument/2006/relationships/notesSlide" Target="../notesSlides/notesSlide44.xml"/><Relationship Id="rId16" Type="http://schemas.openxmlformats.org/officeDocument/2006/relationships/image" Target="../media/image159.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63.png"/><Relationship Id="rId10" Type="http://schemas.openxmlformats.org/officeDocument/2006/relationships/image" Target="../media/image95.png"/><Relationship Id="rId19" Type="http://schemas.openxmlformats.org/officeDocument/2006/relationships/image" Target="../media/image166.png"/><Relationship Id="rId4" Type="http://schemas.openxmlformats.org/officeDocument/2006/relationships/image" Target="../media/image132.png"/><Relationship Id="rId9" Type="http://schemas.openxmlformats.org/officeDocument/2006/relationships/image" Target="../media/image146.png"/><Relationship Id="rId14" Type="http://schemas.openxmlformats.org/officeDocument/2006/relationships/image" Target="../media/image157.png"/></Relationships>
</file>

<file path=ppt/slides/_rels/slide45.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62.png"/><Relationship Id="rId18" Type="http://schemas.openxmlformats.org/officeDocument/2006/relationships/image" Target="../media/image169.png"/><Relationship Id="rId7" Type="http://schemas.openxmlformats.org/officeDocument/2006/relationships/image" Target="../media/image92.png"/><Relationship Id="rId12" Type="http://schemas.openxmlformats.org/officeDocument/2006/relationships/image" Target="../media/image112.png"/><Relationship Id="rId17" Type="http://schemas.openxmlformats.org/officeDocument/2006/relationships/image" Target="../media/image164.png"/><Relationship Id="rId2" Type="http://schemas.openxmlformats.org/officeDocument/2006/relationships/notesSlide" Target="../notesSlides/notesSlide45.xml"/><Relationship Id="rId16" Type="http://schemas.openxmlformats.org/officeDocument/2006/relationships/image" Target="../media/image168.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67.png"/><Relationship Id="rId10" Type="http://schemas.openxmlformats.org/officeDocument/2006/relationships/image" Target="../media/image95.png"/><Relationship Id="rId19" Type="http://schemas.openxmlformats.org/officeDocument/2006/relationships/image" Target="../media/image660.png"/><Relationship Id="rId4" Type="http://schemas.openxmlformats.org/officeDocument/2006/relationships/image" Target="../media/image132.png"/><Relationship Id="rId9" Type="http://schemas.openxmlformats.org/officeDocument/2006/relationships/image" Target="../media/image146.png"/><Relationship Id="rId14" Type="http://schemas.openxmlformats.org/officeDocument/2006/relationships/image" Target="../media/image157.png"/></Relationships>
</file>

<file path=ppt/slides/_rels/slide46.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62.png"/><Relationship Id="rId18" Type="http://schemas.openxmlformats.org/officeDocument/2006/relationships/image" Target="../media/image174.png"/><Relationship Id="rId7" Type="http://schemas.openxmlformats.org/officeDocument/2006/relationships/image" Target="../media/image92.png"/><Relationship Id="rId12" Type="http://schemas.openxmlformats.org/officeDocument/2006/relationships/image" Target="../media/image171.png"/><Relationship Id="rId17" Type="http://schemas.openxmlformats.org/officeDocument/2006/relationships/image" Target="../media/image164.png"/><Relationship Id="rId2" Type="http://schemas.openxmlformats.org/officeDocument/2006/relationships/notesSlide" Target="../notesSlides/notesSlide46.xml"/><Relationship Id="rId16" Type="http://schemas.openxmlformats.org/officeDocument/2006/relationships/image" Target="../media/image173.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72.png"/><Relationship Id="rId10" Type="http://schemas.openxmlformats.org/officeDocument/2006/relationships/image" Target="../media/image95.png"/><Relationship Id="rId19" Type="http://schemas.openxmlformats.org/officeDocument/2006/relationships/image" Target="../media/image175.png"/><Relationship Id="rId4" Type="http://schemas.openxmlformats.org/officeDocument/2006/relationships/image" Target="../media/image132.png"/><Relationship Id="rId9" Type="http://schemas.openxmlformats.org/officeDocument/2006/relationships/image" Target="../media/image146.png"/><Relationship Id="rId14" Type="http://schemas.openxmlformats.org/officeDocument/2006/relationships/image" Target="../media/image157.png"/></Relationships>
</file>

<file path=ppt/slides/_rels/slide4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62.png"/><Relationship Id="rId18" Type="http://schemas.openxmlformats.org/officeDocument/2006/relationships/image" Target="../media/image178.png"/><Relationship Id="rId21" Type="http://schemas.openxmlformats.org/officeDocument/2006/relationships/image" Target="../media/image66.png"/><Relationship Id="rId7" Type="http://schemas.openxmlformats.org/officeDocument/2006/relationships/image" Target="../media/image92.png"/><Relationship Id="rId12" Type="http://schemas.openxmlformats.org/officeDocument/2006/relationships/image" Target="../media/image171.png"/><Relationship Id="rId17" Type="http://schemas.openxmlformats.org/officeDocument/2006/relationships/image" Target="../media/image177.png"/><Relationship Id="rId2" Type="http://schemas.openxmlformats.org/officeDocument/2006/relationships/notesSlide" Target="../notesSlides/notesSlide47.xml"/><Relationship Id="rId16" Type="http://schemas.openxmlformats.org/officeDocument/2006/relationships/image" Target="../media/image173.png"/><Relationship Id="rId20"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76.png"/><Relationship Id="rId10" Type="http://schemas.openxmlformats.org/officeDocument/2006/relationships/image" Target="../media/image95.png"/><Relationship Id="rId19" Type="http://schemas.openxmlformats.org/officeDocument/2006/relationships/image" Target="../media/image67.png"/><Relationship Id="rId4" Type="http://schemas.openxmlformats.org/officeDocument/2006/relationships/image" Target="../media/image132.png"/><Relationship Id="rId9" Type="http://schemas.openxmlformats.org/officeDocument/2006/relationships/image" Target="../media/image146.png"/><Relationship Id="rId14" Type="http://schemas.openxmlformats.org/officeDocument/2006/relationships/image" Target="../media/image157.png"/></Relationships>
</file>

<file path=ppt/slides/_rels/slide48.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62.png"/><Relationship Id="rId18" Type="http://schemas.openxmlformats.org/officeDocument/2006/relationships/image" Target="../media/image183.png"/><Relationship Id="rId21" Type="http://schemas.openxmlformats.org/officeDocument/2006/relationships/image" Target="../media/image66.png"/><Relationship Id="rId7" Type="http://schemas.openxmlformats.org/officeDocument/2006/relationships/image" Target="../media/image92.png"/><Relationship Id="rId12" Type="http://schemas.openxmlformats.org/officeDocument/2006/relationships/image" Target="../media/image171.png"/><Relationship Id="rId17" Type="http://schemas.openxmlformats.org/officeDocument/2006/relationships/image" Target="../media/image182.png"/><Relationship Id="rId2" Type="http://schemas.openxmlformats.org/officeDocument/2006/relationships/notesSlide" Target="../notesSlides/notesSlide48.xml"/><Relationship Id="rId16" Type="http://schemas.openxmlformats.org/officeDocument/2006/relationships/image" Target="../media/image173.png"/><Relationship Id="rId20"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81.png"/><Relationship Id="rId10" Type="http://schemas.openxmlformats.org/officeDocument/2006/relationships/image" Target="../media/image95.png"/><Relationship Id="rId19" Type="http://schemas.openxmlformats.org/officeDocument/2006/relationships/image" Target="../media/image86.png"/><Relationship Id="rId4" Type="http://schemas.openxmlformats.org/officeDocument/2006/relationships/image" Target="../media/image132.png"/><Relationship Id="rId9" Type="http://schemas.openxmlformats.org/officeDocument/2006/relationships/image" Target="../media/image146.png"/><Relationship Id="rId14" Type="http://schemas.openxmlformats.org/officeDocument/2006/relationships/image" Target="../media/image15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g"/></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5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5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040.png"/><Relationship Id="rId5" Type="http://schemas.openxmlformats.org/officeDocument/2006/relationships/image" Target="../media/image1030.png"/><Relationship Id="rId4" Type="http://schemas.openxmlformats.org/officeDocument/2006/relationships/image" Target="../media/image14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13.jp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jp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2.jpg"/><Relationship Id="rId2" Type="http://schemas.openxmlformats.org/officeDocument/2006/relationships/notesSlide" Target="../notesSlides/notesSlide8.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3.jp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 Id="rId1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custDataLst>
              <p:tags r:id="rId1"/>
            </p:custDataLst>
          </p:nvPr>
        </p:nvSpPr>
        <p:spPr>
          <a:xfrm>
            <a:off x="323528" y="764704"/>
            <a:ext cx="8491537" cy="2222500"/>
          </a:xfrm>
        </p:spPr>
        <p:txBody>
          <a:bodyPr anchor="ctr"/>
          <a:lstStyle/>
          <a:p>
            <a:pPr algn="ctr" eaLnBrk="1" hangingPunct="1"/>
            <a:r>
              <a:rPr lang="en-US" altLang="zh-CN" sz="3800">
                <a:solidFill>
                  <a:srgbClr val="0000FF"/>
                </a:solidFill>
                <a:cs typeface="Arial" panose="020B0604020202020204" pitchFamily="34" charset="0"/>
              </a:rPr>
              <a:t>Latency-oriented Task Completion</a:t>
            </a:r>
            <a:br>
              <a:rPr lang="en-US" altLang="zh-CN" sz="3800">
                <a:solidFill>
                  <a:srgbClr val="0000FF"/>
                </a:solidFill>
                <a:cs typeface="Arial" panose="020B0604020202020204" pitchFamily="34" charset="0"/>
              </a:rPr>
            </a:br>
            <a:r>
              <a:rPr lang="en-US" altLang="zh-CN" sz="3800">
                <a:solidFill>
                  <a:srgbClr val="0000FF"/>
                </a:solidFill>
                <a:cs typeface="Arial" panose="020B0604020202020204" pitchFamily="34" charset="0"/>
              </a:rPr>
              <a:t>via Spatial Crowdsourcing</a:t>
            </a:r>
            <a:endParaRPr lang="en-US" altLang="ko-KR" sz="2800" dirty="0">
              <a:solidFill>
                <a:srgbClr val="0000FF"/>
              </a:solidFill>
              <a:cs typeface="Arial" panose="020B0604020202020204" pitchFamily="34" charset="0"/>
            </a:endParaRPr>
          </a:p>
        </p:txBody>
      </p:sp>
      <p:graphicFrame>
        <p:nvGraphicFramePr>
          <p:cNvPr id="2" name="Table 1"/>
          <p:cNvGraphicFramePr>
            <a:graphicFrameLocks noGrp="1"/>
          </p:cNvGraphicFramePr>
          <p:nvPr>
            <p:custDataLst>
              <p:tags r:id="rId2"/>
            </p:custDataLst>
            <p:extLst>
              <p:ext uri="{D42A27DB-BD31-4B8C-83A1-F6EECF244321}">
                <p14:modId xmlns:p14="http://schemas.microsoft.com/office/powerpoint/2010/main" val="4057180466"/>
              </p:ext>
            </p:extLst>
          </p:nvPr>
        </p:nvGraphicFramePr>
        <p:xfrm>
          <a:off x="250825" y="3213100"/>
          <a:ext cx="8642350" cy="2448482"/>
        </p:xfrm>
        <a:graphic>
          <a:graphicData uri="http://schemas.openxmlformats.org/drawingml/2006/table">
            <a:tbl>
              <a:tblPr/>
              <a:tblGrid>
                <a:gridCol w="8642350">
                  <a:extLst>
                    <a:ext uri="{9D8B030D-6E8A-4147-A177-3AD203B41FA5}">
                      <a16:colId xmlns="" xmlns:a16="http://schemas.microsoft.com/office/drawing/2014/main" val="20000"/>
                    </a:ext>
                  </a:extLst>
                </a:gridCol>
              </a:tblGrid>
              <a:tr h="2447925">
                <a:tc>
                  <a:txBody>
                    <a:bodyPr/>
                    <a:lstStyle/>
                    <a:p>
                      <a:pPr algn="ctr"/>
                      <a:r>
                        <a:rPr lang="en-US" altLang="zh-CN" sz="2800" b="1">
                          <a:solidFill>
                            <a:schemeClr val="tx1"/>
                          </a:solidFill>
                        </a:rPr>
                        <a:t>Yuxiang Zeng </a:t>
                      </a:r>
                      <a:r>
                        <a:rPr lang="en-US" altLang="zh-CN" sz="2800" b="1" baseline="30000">
                          <a:solidFill>
                            <a:schemeClr val="tx1"/>
                          </a:solidFill>
                        </a:rPr>
                        <a:t>1</a:t>
                      </a:r>
                      <a:r>
                        <a:rPr lang="en-US" altLang="zh-CN" sz="2800" b="1" dirty="0">
                          <a:solidFill>
                            <a:schemeClr val="tx1"/>
                          </a:solidFill>
                        </a:rPr>
                        <a:t>, Yongxin </a:t>
                      </a:r>
                      <a:r>
                        <a:rPr lang="en-US" altLang="zh-CN" sz="2800" b="1">
                          <a:solidFill>
                            <a:schemeClr val="tx1"/>
                          </a:solidFill>
                        </a:rPr>
                        <a:t>Tong</a:t>
                      </a:r>
                      <a:r>
                        <a:rPr lang="en-US" altLang="zh-CN" sz="2800" b="1" baseline="30000">
                          <a:solidFill>
                            <a:schemeClr val="tx1"/>
                          </a:solidFill>
                        </a:rPr>
                        <a:t> 2</a:t>
                      </a:r>
                      <a:r>
                        <a:rPr lang="en-US" altLang="zh-CN" sz="2800" b="1">
                          <a:solidFill>
                            <a:schemeClr val="tx1"/>
                          </a:solidFill>
                        </a:rPr>
                        <a:t>, </a:t>
                      </a:r>
                    </a:p>
                    <a:p>
                      <a:pPr algn="ctr"/>
                      <a:r>
                        <a:rPr lang="en-US" altLang="zh-CN" sz="2800" b="1">
                          <a:solidFill>
                            <a:schemeClr val="tx1"/>
                          </a:solidFill>
                        </a:rPr>
                        <a:t>Lei Chen </a:t>
                      </a:r>
                      <a:r>
                        <a:rPr lang="en-US" altLang="zh-CN" sz="2800" b="1" baseline="30000">
                          <a:solidFill>
                            <a:schemeClr val="tx1"/>
                          </a:solidFill>
                        </a:rPr>
                        <a:t>1</a:t>
                      </a:r>
                      <a:r>
                        <a:rPr lang="en-US" altLang="zh-CN" sz="2800" b="1">
                          <a:solidFill>
                            <a:schemeClr val="tx1"/>
                          </a:solidFill>
                        </a:rPr>
                        <a:t>, Zimu Zhou</a:t>
                      </a:r>
                      <a:r>
                        <a:rPr lang="en-US" altLang="zh-CN" sz="2800" b="1" baseline="30000">
                          <a:solidFill>
                            <a:schemeClr val="tx1"/>
                          </a:solidFill>
                        </a:rPr>
                        <a:t> 3</a:t>
                      </a:r>
                      <a:r>
                        <a:rPr lang="en-US" altLang="zh-CN" sz="2800" b="1">
                          <a:solidFill>
                            <a:schemeClr val="tx1"/>
                          </a:solidFill>
                        </a:rPr>
                        <a:t> </a:t>
                      </a:r>
                      <a:endParaRPr lang="en-US" altLang="zh-CN" sz="2800" b="1" dirty="0">
                        <a:solidFill>
                          <a:schemeClr val="tx1"/>
                        </a:solidFill>
                      </a:endParaRPr>
                    </a:p>
                    <a:p>
                      <a:pPr algn="ctr">
                        <a:spcBef>
                          <a:spcPts val="2000"/>
                        </a:spcBef>
                        <a:spcAft>
                          <a:spcPts val="600"/>
                        </a:spcAft>
                      </a:pPr>
                      <a:r>
                        <a:rPr lang="en-US" altLang="zh-CN" sz="2400" b="1" baseline="30000">
                          <a:solidFill>
                            <a:schemeClr val="tx1"/>
                          </a:solidFill>
                        </a:rPr>
                        <a:t>1 </a:t>
                      </a:r>
                      <a:r>
                        <a:rPr lang="en-US" altLang="zh-CN" sz="2400" b="1">
                          <a:solidFill>
                            <a:schemeClr val="tx1"/>
                          </a:solidFill>
                        </a:rPr>
                        <a:t>The Hong Kong University of Science and Technology</a:t>
                      </a:r>
                    </a:p>
                    <a:p>
                      <a:pPr algn="ctr">
                        <a:spcAft>
                          <a:spcPts val="600"/>
                        </a:spcAft>
                      </a:pPr>
                      <a:r>
                        <a:rPr lang="en-US" altLang="zh-CN" sz="2400" b="1" baseline="30000">
                          <a:solidFill>
                            <a:schemeClr val="tx1"/>
                          </a:solidFill>
                        </a:rPr>
                        <a:t>2 </a:t>
                      </a:r>
                      <a:r>
                        <a:rPr lang="en-US" altLang="zh-CN" sz="2400" b="1">
                          <a:solidFill>
                            <a:schemeClr val="tx1"/>
                          </a:solidFill>
                        </a:rPr>
                        <a:t>Beihang University</a:t>
                      </a:r>
                    </a:p>
                    <a:p>
                      <a:pPr algn="ctr">
                        <a:spcAft>
                          <a:spcPts val="600"/>
                        </a:spcAft>
                      </a:pPr>
                      <a:r>
                        <a:rPr lang="en-US" altLang="zh-CN" sz="2400" b="1" baseline="30000">
                          <a:solidFill>
                            <a:schemeClr val="tx1"/>
                          </a:solidFill>
                        </a:rPr>
                        <a:t>3 </a:t>
                      </a:r>
                      <a:r>
                        <a:rPr lang="en-US" altLang="zh-CN" sz="2400" b="1">
                          <a:solidFill>
                            <a:schemeClr val="tx1"/>
                          </a:solidFill>
                        </a:rPr>
                        <a:t>ETH Zurich</a:t>
                      </a:r>
                      <a:endParaRPr lang="en-US" altLang="zh-CN" sz="2400" b="1" dirty="0">
                        <a:solidFill>
                          <a:schemeClr val="tx1"/>
                        </a:solidFill>
                      </a:endParaRPr>
                    </a:p>
                  </a:txBody>
                  <a:tcPr marL="91439" marR="91439" marT="45681" marB="4568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bl>
          </a:graphicData>
        </a:graphic>
      </p:graphicFrame>
      <p:pic>
        <p:nvPicPr>
          <p:cNvPr id="15369" name="图片 4" descr="beihang-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6072160"/>
            <a:ext cx="32305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 xmlns:a16="http://schemas.microsoft.com/office/drawing/2014/main" id="{AC3BB1EB-8CC6-4CED-9467-8B832043A02E}"/>
              </a:ext>
            </a:extLst>
          </p:cNvPr>
          <p:cNvPicPr>
            <a:picLocks noChangeAspect="1"/>
          </p:cNvPicPr>
          <p:nvPr/>
        </p:nvPicPr>
        <p:blipFill>
          <a:blip r:embed="rId6"/>
          <a:stretch>
            <a:fillRect/>
          </a:stretch>
        </p:blipFill>
        <p:spPr>
          <a:xfrm>
            <a:off x="6876256" y="6141375"/>
            <a:ext cx="2071093" cy="556850"/>
          </a:xfrm>
          <a:prstGeom prst="rect">
            <a:avLst/>
          </a:prstGeom>
        </p:spPr>
      </p:pic>
      <p:pic>
        <p:nvPicPr>
          <p:cNvPr id="8"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930" y="6052024"/>
            <a:ext cx="2789860" cy="687357"/>
          </a:xfrm>
          <a:prstGeom prst="rect">
            <a:avLst/>
          </a:prstGeom>
        </p:spPr>
      </p:pic>
    </p:spTree>
  </p:cSld>
  <p:clrMapOvr>
    <a:masterClrMapping/>
  </p:clrMapOvr>
  <p:transition spd="slow" advTm="122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Motivation</a:t>
            </a:r>
            <a:endParaRPr lang="zh-CN" altLang="en-US"/>
          </a:p>
        </p:txBody>
      </p:sp>
      <p:sp>
        <p:nvSpPr>
          <p:cNvPr id="4" name="Rectangle 3"/>
          <p:cNvSpPr txBox="1">
            <a:spLocks noChangeArrowheads="1"/>
          </p:cNvSpPr>
          <p:nvPr/>
        </p:nvSpPr>
        <p:spPr bwMode="auto">
          <a:xfrm>
            <a:off x="228600" y="957263"/>
            <a:ext cx="8624888"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a:cs typeface="ＭＳ Ｐゴシック" charset="-128"/>
              </a:rPr>
              <a:t>Purpose</a:t>
            </a:r>
          </a:p>
          <a:p>
            <a:pPr lvl="1" algn="just">
              <a:lnSpc>
                <a:spcPct val="95000"/>
              </a:lnSpc>
              <a:spcBef>
                <a:spcPct val="25000"/>
              </a:spcBef>
              <a:spcAft>
                <a:spcPct val="10000"/>
              </a:spcAft>
              <a:buSzPct val="60000"/>
              <a:defRPr/>
            </a:pPr>
            <a:r>
              <a:rPr lang="en-US" altLang="zh-CN" sz="2400">
                <a:cs typeface="ＭＳ Ｐゴシック" charset="-128"/>
              </a:rPr>
              <a:t>Data collection</a:t>
            </a:r>
          </a:p>
          <a:p>
            <a:pPr algn="just">
              <a:lnSpc>
                <a:spcPct val="95000"/>
              </a:lnSpc>
              <a:spcBef>
                <a:spcPct val="25000"/>
              </a:spcBef>
              <a:spcAft>
                <a:spcPct val="10000"/>
              </a:spcAft>
              <a:buSzPct val="60000"/>
              <a:defRPr/>
            </a:pPr>
            <a:r>
              <a:rPr lang="en-US" altLang="zh-CN" sz="2800">
                <a:cs typeface="ＭＳ Ｐゴシック" charset="-128"/>
              </a:rPr>
              <a:t>Challenge</a:t>
            </a:r>
          </a:p>
          <a:p>
            <a:pPr lvl="1" algn="just">
              <a:lnSpc>
                <a:spcPct val="95000"/>
              </a:lnSpc>
              <a:spcBef>
                <a:spcPct val="25000"/>
              </a:spcBef>
              <a:spcAft>
                <a:spcPct val="10000"/>
              </a:spcAft>
              <a:buSzPct val="60000"/>
              <a:defRPr/>
            </a:pPr>
            <a:r>
              <a:rPr lang="en-US" altLang="zh-CN" sz="2400">
                <a:solidFill>
                  <a:srgbClr val="FF0000"/>
                </a:solidFill>
                <a:cs typeface="ＭＳ Ｐゴシック" charset="-128"/>
              </a:rPr>
              <a:t>Latency problem</a:t>
            </a:r>
          </a:p>
          <a:p>
            <a:pPr lvl="2" algn="just">
              <a:lnSpc>
                <a:spcPct val="95000"/>
              </a:lnSpc>
              <a:spcBef>
                <a:spcPct val="25000"/>
              </a:spcBef>
              <a:spcAft>
                <a:spcPct val="10000"/>
              </a:spcAft>
              <a:buSzPct val="60000"/>
              <a:defRPr/>
            </a:pPr>
            <a:r>
              <a:rPr lang="en-US" altLang="zh-CN" sz="2100">
                <a:cs typeface="ＭＳ Ｐゴシック" charset="-128"/>
              </a:rPr>
              <a:t>It takes months to get a answer with </a:t>
            </a:r>
            <a:r>
              <a:rPr lang="en-US" altLang="zh-CN" sz="2100">
                <a:solidFill>
                  <a:srgbClr val="FF0000"/>
                </a:solidFill>
                <a:cs typeface="ＭＳ Ｐゴシック" charset="-128"/>
              </a:rPr>
              <a:t>good quality </a:t>
            </a:r>
          </a:p>
          <a:p>
            <a:pPr lvl="1" algn="just">
              <a:lnSpc>
                <a:spcPct val="95000"/>
              </a:lnSpc>
              <a:spcBef>
                <a:spcPct val="25000"/>
              </a:spcBef>
              <a:spcAft>
                <a:spcPct val="10000"/>
              </a:spcAft>
              <a:buSzPct val="60000"/>
              <a:defRPr/>
            </a:pPr>
            <a:endParaRPr lang="en-US" altLang="zh-CN" sz="2400" dirty="0">
              <a:cs typeface="ＭＳ Ｐゴシック" charset="-128"/>
            </a:endParaRPr>
          </a:p>
          <a:p>
            <a:pPr marL="349250" lvl="1" indent="0" algn="just">
              <a:spcBef>
                <a:spcPts val="0"/>
              </a:spcBef>
              <a:buSzPct val="60000"/>
              <a:buFont typeface="Wingdings" panose="05000000000000000000" pitchFamily="2" charset="2"/>
              <a:buNone/>
              <a:defRPr/>
            </a:pPr>
            <a:endParaRPr lang="en-US" altLang="zh-CN" sz="2800" dirty="0">
              <a:latin typeface="+mn-lt"/>
              <a:cs typeface="ＭＳ Ｐゴシック" charset="-128"/>
            </a:endParaRPr>
          </a:p>
        </p:txBody>
      </p:sp>
      <p:grpSp>
        <p:nvGrpSpPr>
          <p:cNvPr id="5" name="组合 4"/>
          <p:cNvGrpSpPr/>
          <p:nvPr/>
        </p:nvGrpSpPr>
        <p:grpSpPr>
          <a:xfrm>
            <a:off x="179066" y="3429000"/>
            <a:ext cx="8856984" cy="3351562"/>
            <a:chOff x="152615" y="1263719"/>
            <a:chExt cx="8856984" cy="3351562"/>
          </a:xfrm>
        </p:grpSpPr>
        <p:grpSp>
          <p:nvGrpSpPr>
            <p:cNvPr id="15" name="组合 14"/>
            <p:cNvGrpSpPr/>
            <p:nvPr/>
          </p:nvGrpSpPr>
          <p:grpSpPr>
            <a:xfrm>
              <a:off x="152615" y="1263719"/>
              <a:ext cx="8856984" cy="3351562"/>
              <a:chOff x="-1604500" y="653494"/>
              <a:chExt cx="12652834" cy="4787946"/>
            </a:xfrm>
          </p:grpSpPr>
          <p:pic>
            <p:nvPicPr>
              <p:cNvPr id="17" name="图片 16"/>
              <p:cNvPicPr>
                <a:picLocks noChangeAspect="1"/>
              </p:cNvPicPr>
              <p:nvPr/>
            </p:nvPicPr>
            <p:blipFill rotWithShape="1">
              <a:blip r:embed="rId3"/>
              <a:srcRect l="7459" t="13848" r="23355" b="39608"/>
              <a:stretch/>
            </p:blipFill>
            <p:spPr>
              <a:xfrm>
                <a:off x="-1604500" y="653494"/>
                <a:ext cx="12652834" cy="4787946"/>
              </a:xfrm>
              <a:prstGeom prst="rect">
                <a:avLst/>
              </a:prstGeom>
            </p:spPr>
          </p:pic>
          <p:pic>
            <p:nvPicPr>
              <p:cNvPr id="18" name="图片 17"/>
              <p:cNvPicPr>
                <a:picLocks noChangeAspect="1"/>
              </p:cNvPicPr>
              <p:nvPr/>
            </p:nvPicPr>
            <p:blipFill rotWithShape="1">
              <a:blip r:embed="rId4"/>
              <a:srcRect l="25791" t="49876" r="23874" b="37777"/>
              <a:stretch/>
            </p:blipFill>
            <p:spPr>
              <a:xfrm>
                <a:off x="1795529" y="2845837"/>
                <a:ext cx="9205264" cy="1270094"/>
              </a:xfrm>
              <a:prstGeom prst="rect">
                <a:avLst/>
              </a:prstGeom>
            </p:spPr>
          </p:pic>
          <p:sp>
            <p:nvSpPr>
              <p:cNvPr id="19" name="矩形 18"/>
              <p:cNvSpPr/>
              <p:nvPr/>
            </p:nvSpPr>
            <p:spPr>
              <a:xfrm>
                <a:off x="10819763" y="2807538"/>
                <a:ext cx="145688" cy="96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rotWithShape="1">
            <a:blip r:embed="rId3"/>
            <a:srcRect l="29663" t="82710" r="53253" b="13734"/>
            <a:stretch/>
          </p:blipFill>
          <p:spPr>
            <a:xfrm>
              <a:off x="2987824" y="4359247"/>
              <a:ext cx="2186941" cy="256033"/>
            </a:xfrm>
            <a:prstGeom prst="rect">
              <a:avLst/>
            </a:prstGeom>
          </p:spPr>
        </p:pic>
      </p:grpSp>
      <p:sp>
        <p:nvSpPr>
          <p:cNvPr id="24" name="矩形标注 23"/>
          <p:cNvSpPr>
            <a:spLocks noChangeArrowheads="1"/>
          </p:cNvSpPr>
          <p:nvPr/>
        </p:nvSpPr>
        <p:spPr bwMode="auto">
          <a:xfrm>
            <a:off x="3687524" y="5198297"/>
            <a:ext cx="4186808" cy="1224136"/>
          </a:xfrm>
          <a:prstGeom prst="wedgeRectCallout">
            <a:avLst>
              <a:gd name="adj1" fmla="val 59029"/>
              <a:gd name="adj2" fmla="val -17786"/>
            </a:avLst>
          </a:prstGeom>
          <a:solidFill>
            <a:srgbClr val="FFC000"/>
          </a:solidFill>
          <a:ln>
            <a:noFill/>
          </a:ln>
        </p:spPr>
        <p:txBody>
          <a:bodyPr anchor="ct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ctr" fontAlgn="base">
              <a:spcBef>
                <a:spcPct val="0"/>
              </a:spcBef>
              <a:spcAft>
                <a:spcPct val="0"/>
              </a:spcAft>
              <a:buClrTx/>
              <a:buSzTx/>
              <a:buFontTx/>
              <a:buNone/>
              <a:defRPr/>
            </a:pPr>
            <a:r>
              <a:rPr lang="en-US" altLang="zh-CN" sz="2400" b="1">
                <a:solidFill>
                  <a:srgbClr val="000000"/>
                </a:solidFill>
                <a:latin typeface="Arial"/>
                <a:cs typeface="ＭＳ Ｐゴシック" charset="-128"/>
              </a:rPr>
              <a:t>It has taken over 7 months, but still pending.</a:t>
            </a:r>
            <a:endParaRPr lang="zh-CN" altLang="en-US" sz="2400" b="1" dirty="0">
              <a:solidFill>
                <a:srgbClr val="000000"/>
              </a:solidFill>
              <a:latin typeface="Arial"/>
              <a:cs typeface="ＭＳ Ｐゴシック" charset="-128"/>
            </a:endParaRPr>
          </a:p>
        </p:txBody>
      </p:sp>
      <p:sp>
        <p:nvSpPr>
          <p:cNvPr id="6" name="灯片编号占位符 5"/>
          <p:cNvSpPr>
            <a:spLocks noGrp="1"/>
          </p:cNvSpPr>
          <p:nvPr>
            <p:ph type="sldNum" sz="quarter" idx="12"/>
          </p:nvPr>
        </p:nvSpPr>
        <p:spPr/>
        <p:txBody>
          <a:bodyPr/>
          <a:lstStyle/>
          <a:p>
            <a:pPr>
              <a:defRPr/>
            </a:pPr>
            <a:fld id="{B2D9E1CE-3C7F-4ACF-8753-53AB71A600F5}" type="slidenum">
              <a:rPr lang="en-US" altLang="ko-KR" smtClean="0"/>
              <a:pPr>
                <a:defRPr/>
              </a:pPr>
              <a:t>10</a:t>
            </a:fld>
            <a:endParaRPr lang="en-US" altLang="ko-KR"/>
          </a:p>
        </p:txBody>
      </p:sp>
    </p:spTree>
    <p:extLst>
      <p:ext uri="{BB962C8B-B14F-4D97-AF65-F5344CB8AC3E}">
        <p14:creationId xmlns:p14="http://schemas.microsoft.com/office/powerpoint/2010/main" val="13409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Motivation</a:t>
            </a:r>
            <a:endParaRPr lang="zh-CN" altLang="en-US"/>
          </a:p>
        </p:txBody>
      </p:sp>
      <p:sp>
        <p:nvSpPr>
          <p:cNvPr id="4" name="Rectangle 3"/>
          <p:cNvSpPr txBox="1">
            <a:spLocks noChangeArrowheads="1"/>
          </p:cNvSpPr>
          <p:nvPr/>
        </p:nvSpPr>
        <p:spPr bwMode="auto">
          <a:xfrm>
            <a:off x="228600" y="957263"/>
            <a:ext cx="8624888"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a:cs typeface="ＭＳ Ｐゴシック" charset="-128"/>
              </a:rPr>
              <a:t>The purpose</a:t>
            </a:r>
          </a:p>
          <a:p>
            <a:pPr lvl="1" algn="just">
              <a:lnSpc>
                <a:spcPct val="95000"/>
              </a:lnSpc>
              <a:spcBef>
                <a:spcPct val="25000"/>
              </a:spcBef>
              <a:spcAft>
                <a:spcPct val="10000"/>
              </a:spcAft>
              <a:buSzPct val="60000"/>
              <a:defRPr/>
            </a:pPr>
            <a:r>
              <a:rPr lang="en-US" altLang="zh-CN" sz="2400">
                <a:cs typeface="ＭＳ Ｐゴシック" charset="-128"/>
              </a:rPr>
              <a:t>Data Collection</a:t>
            </a:r>
          </a:p>
          <a:p>
            <a:pPr algn="just">
              <a:lnSpc>
                <a:spcPct val="95000"/>
              </a:lnSpc>
              <a:spcBef>
                <a:spcPct val="25000"/>
              </a:spcBef>
              <a:spcAft>
                <a:spcPct val="10000"/>
              </a:spcAft>
              <a:buSzPct val="60000"/>
              <a:defRPr/>
            </a:pPr>
            <a:r>
              <a:rPr lang="en-US" altLang="zh-CN" sz="2800">
                <a:cs typeface="ＭＳ Ｐゴシック" charset="-128"/>
              </a:rPr>
              <a:t>The challenge</a:t>
            </a:r>
          </a:p>
          <a:p>
            <a:pPr lvl="1" algn="just">
              <a:lnSpc>
                <a:spcPct val="95000"/>
              </a:lnSpc>
              <a:spcBef>
                <a:spcPct val="25000"/>
              </a:spcBef>
              <a:spcAft>
                <a:spcPct val="10000"/>
              </a:spcAft>
              <a:buSzPct val="60000"/>
              <a:defRPr/>
            </a:pPr>
            <a:r>
              <a:rPr lang="en-US" altLang="zh-CN" sz="2400">
                <a:solidFill>
                  <a:srgbClr val="FF0000"/>
                </a:solidFill>
                <a:cs typeface="ＭＳ Ｐゴシック" charset="-128"/>
              </a:rPr>
              <a:t>Latency problem</a:t>
            </a:r>
          </a:p>
          <a:p>
            <a:pPr lvl="2" algn="just">
              <a:lnSpc>
                <a:spcPct val="95000"/>
              </a:lnSpc>
              <a:spcBef>
                <a:spcPct val="25000"/>
              </a:spcBef>
              <a:spcAft>
                <a:spcPct val="10000"/>
              </a:spcAft>
              <a:buSzPct val="60000"/>
              <a:defRPr/>
            </a:pPr>
            <a:r>
              <a:rPr lang="en-US" altLang="zh-CN" sz="2100">
                <a:cs typeface="ＭＳ Ｐゴシック" charset="-128"/>
              </a:rPr>
              <a:t>It takes months to get a answer with </a:t>
            </a:r>
            <a:r>
              <a:rPr lang="en-US" altLang="zh-CN" sz="2100">
                <a:solidFill>
                  <a:srgbClr val="FF0000"/>
                </a:solidFill>
                <a:cs typeface="ＭＳ Ｐゴシック" charset="-128"/>
              </a:rPr>
              <a:t>good quality</a:t>
            </a:r>
          </a:p>
          <a:p>
            <a:pPr algn="just">
              <a:lnSpc>
                <a:spcPct val="95000"/>
              </a:lnSpc>
              <a:spcBef>
                <a:spcPct val="25000"/>
              </a:spcBef>
              <a:spcAft>
                <a:spcPct val="10000"/>
              </a:spcAft>
              <a:buSzPct val="60000"/>
              <a:defRPr/>
            </a:pPr>
            <a:r>
              <a:rPr lang="en-US" altLang="zh-CN" sz="2800">
                <a:cs typeface="ＭＳ Ｐゴシック" charset="-128"/>
              </a:rPr>
              <a:t>Similar applications</a:t>
            </a:r>
          </a:p>
          <a:p>
            <a:pPr lvl="1" algn="just">
              <a:lnSpc>
                <a:spcPct val="95000"/>
              </a:lnSpc>
              <a:spcBef>
                <a:spcPct val="25000"/>
              </a:spcBef>
              <a:spcAft>
                <a:spcPct val="10000"/>
              </a:spcAft>
              <a:buSzPct val="60000"/>
              <a:defRPr/>
            </a:pPr>
            <a:r>
              <a:rPr lang="en-US" altLang="zh-CN" sz="2400">
                <a:cs typeface="ＭＳ Ｐゴシック" charset="-128"/>
              </a:rPr>
              <a:t>Foursquare</a:t>
            </a:r>
          </a:p>
          <a:p>
            <a:pPr lvl="1" algn="just">
              <a:lnSpc>
                <a:spcPct val="95000"/>
              </a:lnSpc>
              <a:spcBef>
                <a:spcPct val="25000"/>
              </a:spcBef>
              <a:spcAft>
                <a:spcPct val="10000"/>
              </a:spcAft>
              <a:buSzPct val="60000"/>
              <a:defRPr/>
            </a:pPr>
            <a:endParaRPr lang="en-US" altLang="zh-CN" sz="2400">
              <a:cs typeface="ＭＳ Ｐゴシック" charset="-128"/>
            </a:endParaRPr>
          </a:p>
          <a:p>
            <a:pPr lvl="1" algn="just">
              <a:lnSpc>
                <a:spcPct val="95000"/>
              </a:lnSpc>
              <a:spcBef>
                <a:spcPct val="25000"/>
              </a:spcBef>
              <a:spcAft>
                <a:spcPct val="10000"/>
              </a:spcAft>
              <a:buSzPct val="60000"/>
              <a:defRPr/>
            </a:pPr>
            <a:endParaRPr lang="en-US" altLang="zh-CN" sz="2400">
              <a:cs typeface="ＭＳ Ｐゴシック" charset="-128"/>
            </a:endParaRPr>
          </a:p>
          <a:p>
            <a:pPr lvl="1" algn="just">
              <a:lnSpc>
                <a:spcPct val="95000"/>
              </a:lnSpc>
              <a:spcBef>
                <a:spcPct val="25000"/>
              </a:spcBef>
              <a:spcAft>
                <a:spcPct val="10000"/>
              </a:spcAft>
              <a:buSzPct val="60000"/>
              <a:defRPr/>
            </a:pPr>
            <a:r>
              <a:rPr lang="en-US" altLang="zh-CN" sz="2400">
                <a:cs typeface="ＭＳ Ｐゴシック" charset="-128"/>
              </a:rPr>
              <a:t>Google Map</a:t>
            </a:r>
            <a:endParaRPr lang="en-US" altLang="zh-CN" sz="2400" dirty="0">
              <a:cs typeface="ＭＳ Ｐゴシック" charset="-128"/>
            </a:endParaRPr>
          </a:p>
          <a:p>
            <a:pPr marL="349250" lvl="1" indent="0" algn="just">
              <a:spcBef>
                <a:spcPts val="0"/>
              </a:spcBef>
              <a:buSzPct val="60000"/>
              <a:buFont typeface="Wingdings" panose="05000000000000000000" pitchFamily="2" charset="2"/>
              <a:buNone/>
              <a:defRPr/>
            </a:pPr>
            <a:endParaRPr lang="en-US" altLang="zh-CN" sz="2800" dirty="0">
              <a:latin typeface="+mn-lt"/>
              <a:cs typeface="ＭＳ Ｐゴシック" charset="-128"/>
            </a:endParaRPr>
          </a:p>
        </p:txBody>
      </p:sp>
      <p:grpSp>
        <p:nvGrpSpPr>
          <p:cNvPr id="9" name="组合 8"/>
          <p:cNvGrpSpPr/>
          <p:nvPr/>
        </p:nvGrpSpPr>
        <p:grpSpPr>
          <a:xfrm>
            <a:off x="5327129" y="4224338"/>
            <a:ext cx="3359671" cy="2592387"/>
            <a:chOff x="5327129" y="3933056"/>
            <a:chExt cx="3359671" cy="2592387"/>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830" y="5085184"/>
              <a:ext cx="1440259" cy="1440259"/>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7129" y="3933056"/>
              <a:ext cx="3359671" cy="928434"/>
            </a:xfrm>
            <a:prstGeom prst="rect">
              <a:avLst/>
            </a:prstGeom>
          </p:spPr>
        </p:pic>
      </p:grpSp>
      <p:sp>
        <p:nvSpPr>
          <p:cNvPr id="7" name="灯片编号占位符 6"/>
          <p:cNvSpPr>
            <a:spLocks noGrp="1"/>
          </p:cNvSpPr>
          <p:nvPr>
            <p:ph type="sldNum" sz="quarter" idx="12"/>
          </p:nvPr>
        </p:nvSpPr>
        <p:spPr/>
        <p:txBody>
          <a:bodyPr/>
          <a:lstStyle/>
          <a:p>
            <a:pPr>
              <a:defRPr/>
            </a:pPr>
            <a:fld id="{B2D9E1CE-3C7F-4ACF-8753-53AB71A600F5}" type="slidenum">
              <a:rPr lang="en-US" altLang="ko-KR" smtClean="0"/>
              <a:pPr>
                <a:defRPr/>
              </a:pPr>
              <a:t>11</a:t>
            </a:fld>
            <a:endParaRPr lang="en-US" altLang="ko-KR"/>
          </a:p>
        </p:txBody>
      </p:sp>
    </p:spTree>
    <p:extLst>
      <p:ext uri="{BB962C8B-B14F-4D97-AF65-F5344CB8AC3E}">
        <p14:creationId xmlns:p14="http://schemas.microsoft.com/office/powerpoint/2010/main" val="2314587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Exisiting works</a:t>
            </a:r>
            <a:endParaRPr lang="zh-CN" altLang="en-US"/>
          </a:p>
        </p:txBody>
      </p:sp>
      <p:sp>
        <p:nvSpPr>
          <p:cNvPr id="4" name="Rectangle 3"/>
          <p:cNvSpPr txBox="1">
            <a:spLocks noChangeArrowheads="1"/>
          </p:cNvSpPr>
          <p:nvPr/>
        </p:nvSpPr>
        <p:spPr bwMode="auto">
          <a:xfrm>
            <a:off x="228600" y="957263"/>
            <a:ext cx="8624888"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b="0">
                <a:cs typeface="ＭＳ Ｐゴシック" charset="-128"/>
              </a:rPr>
              <a:t>Task assignment</a:t>
            </a:r>
            <a:endParaRPr lang="en-US" altLang="zh-CN" sz="2800" dirty="0">
              <a:latin typeface="+mn-lt"/>
              <a:cs typeface="ＭＳ Ｐゴシック" charset="-128"/>
            </a:endParaRPr>
          </a:p>
          <a:p>
            <a:pPr lvl="1" algn="just">
              <a:lnSpc>
                <a:spcPct val="95000"/>
              </a:lnSpc>
              <a:spcBef>
                <a:spcPct val="25000"/>
              </a:spcBef>
              <a:spcAft>
                <a:spcPct val="10000"/>
              </a:spcAft>
              <a:buSzPct val="60000"/>
              <a:defRPr/>
            </a:pPr>
            <a:r>
              <a:rPr lang="en-US" altLang="zh-CN" sz="2400" b="0">
                <a:latin typeface="+mj-lt"/>
                <a:cs typeface="ＭＳ Ｐゴシック" charset="-128"/>
              </a:rPr>
              <a:t>Study how to assign tasks in spatial crowdsourcing but not control latency</a:t>
            </a:r>
            <a:r>
              <a:rPr lang="en-US" altLang="zh-CN" sz="2400" b="0" baseline="30000">
                <a:latin typeface="+mj-lt"/>
                <a:cs typeface="ＭＳ Ｐゴシック" charset="-128"/>
              </a:rPr>
              <a:t>[1,2]</a:t>
            </a:r>
          </a:p>
          <a:p>
            <a:pPr algn="just">
              <a:lnSpc>
                <a:spcPct val="95000"/>
              </a:lnSpc>
              <a:spcBef>
                <a:spcPct val="25000"/>
              </a:spcBef>
              <a:spcAft>
                <a:spcPct val="10000"/>
              </a:spcAft>
              <a:buSzPct val="60000"/>
              <a:defRPr/>
            </a:pPr>
            <a:endParaRPr lang="en-US" altLang="zh-CN" sz="2800" b="0">
              <a:cs typeface="ＭＳ Ｐゴシック" charset="-128"/>
            </a:endParaRPr>
          </a:p>
        </p:txBody>
      </p:sp>
      <p:sp>
        <p:nvSpPr>
          <p:cNvPr id="5" name="TextBox 9"/>
          <p:cNvSpPr txBox="1">
            <a:spLocks noChangeArrowheads="1"/>
          </p:cNvSpPr>
          <p:nvPr/>
        </p:nvSpPr>
        <p:spPr bwMode="auto">
          <a:xfrm>
            <a:off x="251302" y="5445224"/>
            <a:ext cx="8602185" cy="1237262"/>
          </a:xfrm>
          <a:prstGeom prst="rect">
            <a:avLst/>
          </a:prstGeom>
          <a:solidFill>
            <a:srgbClr val="FFC000"/>
          </a:solidFill>
          <a:ln w="50800">
            <a:solidFill>
              <a:schemeClr val="tx1"/>
            </a:solidFill>
            <a:miter lim="800000"/>
            <a:headEnd/>
            <a:tailEnd/>
          </a:ln>
        </p:spPr>
        <p:txBody>
          <a:bodyPr wrap="square">
            <a:spAutoFit/>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eaLnBrk="1" hangingPunct="1">
              <a:lnSpc>
                <a:spcPct val="120000"/>
              </a:lnSpc>
            </a:pPr>
            <a:r>
              <a:rPr lang="en-US" altLang="zh-CN" sz="1500">
                <a:ea typeface="宋体" panose="02010600030101010101" pitchFamily="2" charset="-122"/>
                <a:cs typeface="Arial" panose="020B0604020202020204" pitchFamily="34" charset="0"/>
              </a:rPr>
              <a:t>[1] Y. Tong, J. She, B. Ding, L. Wang, and L. Chen, “Online mobile microtask allocation in spatial crowdsourcing,” in ICDE 2016.</a:t>
            </a:r>
          </a:p>
          <a:p>
            <a:pPr eaLnBrk="1" hangingPunct="1">
              <a:lnSpc>
                <a:spcPct val="120000"/>
              </a:lnSpc>
            </a:pPr>
            <a:r>
              <a:rPr lang="en-US" altLang="zh-CN" sz="1500">
                <a:ea typeface="宋体" panose="02010600030101010101" pitchFamily="2" charset="-122"/>
                <a:cs typeface="Arial" panose="020B0604020202020204" pitchFamily="34" charset="0"/>
              </a:rPr>
              <a:t>[2] L. Kazemi, C. Shahabi, “Geocrowd: enabling query answering with </a:t>
            </a:r>
            <a:r>
              <a:rPr lang="en-US" altLang="zh-CN" sz="1500" smtClean="0">
                <a:ea typeface="宋体" panose="02010600030101010101" pitchFamily="2" charset="-122"/>
                <a:cs typeface="Arial" panose="020B0604020202020204" pitchFamily="34" charset="0"/>
              </a:rPr>
              <a:t>spatial crowdsourcing</a:t>
            </a:r>
            <a:r>
              <a:rPr lang="en-US" altLang="zh-CN" sz="1500">
                <a:ea typeface="宋体" panose="02010600030101010101" pitchFamily="2" charset="-122"/>
                <a:cs typeface="Arial" panose="020B0604020202020204" pitchFamily="34" charset="0"/>
              </a:rPr>
              <a:t>,” in </a:t>
            </a:r>
            <a:r>
              <a:rPr lang="en-US" altLang="zh-CN" sz="1500" smtClean="0">
                <a:ea typeface="宋体" panose="02010600030101010101" pitchFamily="2" charset="-122"/>
                <a:cs typeface="Arial" panose="020B0604020202020204" pitchFamily="34" charset="0"/>
              </a:rPr>
              <a:t>GIS 2012. </a:t>
            </a:r>
            <a:endParaRPr lang="en-US" altLang="zh-CN" sz="1500">
              <a:ea typeface="宋体" panose="02010600030101010101" pitchFamily="2" charset="-122"/>
              <a:cs typeface="Arial" panose="020B0604020202020204" pitchFamily="34" charset="0"/>
            </a:endParaRPr>
          </a:p>
        </p:txBody>
      </p:sp>
      <p:sp>
        <p:nvSpPr>
          <p:cNvPr id="6" name="灯片编号占位符 5"/>
          <p:cNvSpPr>
            <a:spLocks noGrp="1"/>
          </p:cNvSpPr>
          <p:nvPr>
            <p:ph type="sldNum" sz="quarter" idx="12"/>
          </p:nvPr>
        </p:nvSpPr>
        <p:spPr/>
        <p:txBody>
          <a:bodyPr/>
          <a:lstStyle/>
          <a:p>
            <a:pPr>
              <a:defRPr/>
            </a:pPr>
            <a:fld id="{B2D9E1CE-3C7F-4ACF-8753-53AB71A600F5}" type="slidenum">
              <a:rPr lang="en-US" altLang="ko-KR" smtClean="0"/>
              <a:pPr>
                <a:defRPr/>
              </a:pPr>
              <a:t>12</a:t>
            </a:fld>
            <a:endParaRPr lang="en-US" altLang="ko-KR"/>
          </a:p>
        </p:txBody>
      </p:sp>
    </p:spTree>
    <p:extLst>
      <p:ext uri="{BB962C8B-B14F-4D97-AF65-F5344CB8AC3E}">
        <p14:creationId xmlns:p14="http://schemas.microsoft.com/office/powerpoint/2010/main" val="1178053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Exisiting works</a:t>
            </a:r>
            <a:endParaRPr lang="zh-CN" altLang="en-US"/>
          </a:p>
        </p:txBody>
      </p:sp>
      <p:sp>
        <p:nvSpPr>
          <p:cNvPr id="4" name="Rectangle 3"/>
          <p:cNvSpPr txBox="1">
            <a:spLocks noChangeArrowheads="1"/>
          </p:cNvSpPr>
          <p:nvPr/>
        </p:nvSpPr>
        <p:spPr bwMode="auto">
          <a:xfrm>
            <a:off x="228600" y="957263"/>
            <a:ext cx="8624888"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b="0">
                <a:cs typeface="ＭＳ Ｐゴシック" charset="-128"/>
              </a:rPr>
              <a:t>Task assignment</a:t>
            </a:r>
            <a:endParaRPr lang="en-US" altLang="zh-CN" sz="2800" dirty="0">
              <a:latin typeface="+mn-lt"/>
              <a:cs typeface="ＭＳ Ｐゴシック" charset="-128"/>
            </a:endParaRPr>
          </a:p>
          <a:p>
            <a:pPr lvl="1" algn="just">
              <a:lnSpc>
                <a:spcPct val="95000"/>
              </a:lnSpc>
              <a:spcBef>
                <a:spcPct val="25000"/>
              </a:spcBef>
              <a:spcAft>
                <a:spcPct val="10000"/>
              </a:spcAft>
              <a:buSzPct val="60000"/>
              <a:defRPr/>
            </a:pPr>
            <a:r>
              <a:rPr lang="en-US" altLang="zh-CN" sz="2400" b="0">
                <a:cs typeface="ＭＳ Ｐゴシック" charset="-128"/>
              </a:rPr>
              <a:t>Study how to assign tasks in spatial crowdsourcing but not control latency</a:t>
            </a:r>
            <a:r>
              <a:rPr lang="en-US" altLang="zh-CN" sz="2400" b="0" baseline="30000">
                <a:cs typeface="ＭＳ Ｐゴシック" charset="-128"/>
              </a:rPr>
              <a:t>[1,2]</a:t>
            </a:r>
          </a:p>
          <a:p>
            <a:pPr algn="just">
              <a:lnSpc>
                <a:spcPct val="95000"/>
              </a:lnSpc>
              <a:spcBef>
                <a:spcPct val="25000"/>
              </a:spcBef>
              <a:spcAft>
                <a:spcPct val="10000"/>
              </a:spcAft>
              <a:buSzPct val="60000"/>
              <a:defRPr/>
            </a:pPr>
            <a:r>
              <a:rPr lang="en-US" altLang="zh-CN" sz="2800" b="0">
                <a:cs typeface="ＭＳ Ｐゴシック" charset="-128"/>
              </a:rPr>
              <a:t>Quality control</a:t>
            </a:r>
          </a:p>
          <a:p>
            <a:pPr lvl="1" algn="just">
              <a:lnSpc>
                <a:spcPct val="95000"/>
              </a:lnSpc>
              <a:spcBef>
                <a:spcPct val="25000"/>
              </a:spcBef>
              <a:spcAft>
                <a:spcPct val="10000"/>
              </a:spcAft>
              <a:buSzPct val="60000"/>
              <a:defRPr/>
            </a:pPr>
            <a:r>
              <a:rPr lang="en-US" altLang="zh-CN" sz="2400" b="0">
                <a:cs typeface="ＭＳ Ｐゴシック" charset="-128"/>
              </a:rPr>
              <a:t>Study how to control quality in spatial crowdsourcing but not control latency</a:t>
            </a:r>
            <a:r>
              <a:rPr lang="en-US" altLang="zh-CN" sz="2400" b="0" baseline="30000">
                <a:cs typeface="ＭＳ Ｐゴシック" charset="-128"/>
              </a:rPr>
              <a:t>[3]</a:t>
            </a:r>
          </a:p>
          <a:p>
            <a:pPr algn="just">
              <a:lnSpc>
                <a:spcPct val="95000"/>
              </a:lnSpc>
              <a:spcBef>
                <a:spcPct val="25000"/>
              </a:spcBef>
              <a:spcAft>
                <a:spcPct val="10000"/>
              </a:spcAft>
              <a:buSzPct val="60000"/>
              <a:defRPr/>
            </a:pPr>
            <a:endParaRPr lang="en-US" altLang="zh-CN" sz="2800" b="0">
              <a:cs typeface="ＭＳ Ｐゴシック" charset="-128"/>
            </a:endParaRPr>
          </a:p>
        </p:txBody>
      </p:sp>
      <p:sp>
        <p:nvSpPr>
          <p:cNvPr id="6" name="TextBox 9"/>
          <p:cNvSpPr txBox="1">
            <a:spLocks noChangeArrowheads="1"/>
          </p:cNvSpPr>
          <p:nvPr/>
        </p:nvSpPr>
        <p:spPr bwMode="auto">
          <a:xfrm>
            <a:off x="251302" y="6068804"/>
            <a:ext cx="8602185" cy="620876"/>
          </a:xfrm>
          <a:prstGeom prst="rect">
            <a:avLst/>
          </a:prstGeom>
          <a:solidFill>
            <a:srgbClr val="FFC000"/>
          </a:solidFill>
          <a:ln w="50800">
            <a:solidFill>
              <a:schemeClr val="tx1"/>
            </a:solidFill>
            <a:miter lim="800000"/>
            <a:headEnd/>
            <a:tailEnd/>
          </a:ln>
        </p:spPr>
        <p:txBody>
          <a:bodyPr wrap="square">
            <a:spAutoFit/>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eaLnBrk="1" hangingPunct="1">
              <a:lnSpc>
                <a:spcPct val="120000"/>
              </a:lnSpc>
            </a:pPr>
            <a:r>
              <a:rPr lang="en-US" altLang="zh-CN" sz="1500">
                <a:ea typeface="宋体" panose="02010600030101010101" pitchFamily="2" charset="-122"/>
                <a:cs typeface="Arial" panose="020B0604020202020204" pitchFamily="34" charset="0"/>
              </a:rPr>
              <a:t>[3] L. Kazemi, C. Shahabi, and L. Chen, “Geotrucrowd: trustworthy query answering with spatial crowdsourcing,” in GIS 2013.</a:t>
            </a:r>
          </a:p>
        </p:txBody>
      </p:sp>
      <p:sp>
        <p:nvSpPr>
          <p:cNvPr id="8" name="灯片编号占位符 7"/>
          <p:cNvSpPr>
            <a:spLocks noGrp="1"/>
          </p:cNvSpPr>
          <p:nvPr>
            <p:ph type="sldNum" sz="quarter" idx="12"/>
          </p:nvPr>
        </p:nvSpPr>
        <p:spPr/>
        <p:txBody>
          <a:bodyPr/>
          <a:lstStyle/>
          <a:p>
            <a:pPr>
              <a:defRPr/>
            </a:pPr>
            <a:fld id="{B2D9E1CE-3C7F-4ACF-8753-53AB71A600F5}" type="slidenum">
              <a:rPr lang="en-US" altLang="ko-KR" smtClean="0"/>
              <a:pPr>
                <a:defRPr/>
              </a:pPr>
              <a:t>13</a:t>
            </a:fld>
            <a:endParaRPr lang="en-US" altLang="ko-KR"/>
          </a:p>
        </p:txBody>
      </p:sp>
    </p:spTree>
    <p:extLst>
      <p:ext uri="{BB962C8B-B14F-4D97-AF65-F5344CB8AC3E}">
        <p14:creationId xmlns:p14="http://schemas.microsoft.com/office/powerpoint/2010/main" val="1279741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Exisiting works</a:t>
            </a:r>
            <a:endParaRPr lang="zh-CN" altLang="en-US"/>
          </a:p>
        </p:txBody>
      </p:sp>
      <p:sp>
        <p:nvSpPr>
          <p:cNvPr id="4" name="Rectangle 3"/>
          <p:cNvSpPr txBox="1">
            <a:spLocks noChangeArrowheads="1"/>
          </p:cNvSpPr>
          <p:nvPr/>
        </p:nvSpPr>
        <p:spPr bwMode="auto">
          <a:xfrm>
            <a:off x="228600" y="957263"/>
            <a:ext cx="8624888"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b="0">
                <a:cs typeface="ＭＳ Ｐゴシック" charset="-128"/>
              </a:rPr>
              <a:t>Task assignment</a:t>
            </a:r>
            <a:endParaRPr lang="en-US" altLang="zh-CN" sz="2800" dirty="0">
              <a:latin typeface="+mn-lt"/>
              <a:cs typeface="ＭＳ Ｐゴシック" charset="-128"/>
            </a:endParaRPr>
          </a:p>
          <a:p>
            <a:pPr lvl="1" algn="just">
              <a:lnSpc>
                <a:spcPct val="95000"/>
              </a:lnSpc>
              <a:spcBef>
                <a:spcPct val="25000"/>
              </a:spcBef>
              <a:spcAft>
                <a:spcPct val="10000"/>
              </a:spcAft>
              <a:buSzPct val="60000"/>
              <a:defRPr/>
            </a:pPr>
            <a:r>
              <a:rPr lang="en-US" altLang="zh-CN" sz="2400" b="0">
                <a:cs typeface="ＭＳ Ｐゴシック" charset="-128"/>
              </a:rPr>
              <a:t>Study how to assign tasks in spatial crowdsourcing but not control latency</a:t>
            </a:r>
            <a:r>
              <a:rPr lang="en-US" altLang="zh-CN" sz="2400" b="0" baseline="30000">
                <a:cs typeface="ＭＳ Ｐゴシック" charset="-128"/>
              </a:rPr>
              <a:t>[1,2]</a:t>
            </a:r>
          </a:p>
          <a:p>
            <a:pPr algn="just">
              <a:lnSpc>
                <a:spcPct val="95000"/>
              </a:lnSpc>
              <a:spcBef>
                <a:spcPct val="25000"/>
              </a:spcBef>
              <a:spcAft>
                <a:spcPct val="10000"/>
              </a:spcAft>
              <a:buSzPct val="60000"/>
              <a:defRPr/>
            </a:pPr>
            <a:r>
              <a:rPr lang="en-US" altLang="zh-CN" sz="2800" b="0">
                <a:cs typeface="ＭＳ Ｐゴシック" charset="-128"/>
              </a:rPr>
              <a:t>Quality control</a:t>
            </a:r>
          </a:p>
          <a:p>
            <a:pPr lvl="1" algn="just">
              <a:lnSpc>
                <a:spcPct val="95000"/>
              </a:lnSpc>
              <a:spcBef>
                <a:spcPct val="25000"/>
              </a:spcBef>
              <a:spcAft>
                <a:spcPct val="10000"/>
              </a:spcAft>
              <a:buSzPct val="60000"/>
              <a:defRPr/>
            </a:pPr>
            <a:r>
              <a:rPr lang="en-US" altLang="zh-CN" sz="2400" b="0">
                <a:cs typeface="ＭＳ Ｐゴシック" charset="-128"/>
              </a:rPr>
              <a:t>Study how to control quality in spatial crowdsourcing but not control latency</a:t>
            </a:r>
            <a:r>
              <a:rPr lang="en-US" altLang="zh-CN" sz="2400" b="0" baseline="30000">
                <a:cs typeface="ＭＳ Ｐゴシック" charset="-128"/>
              </a:rPr>
              <a:t>[3]</a:t>
            </a:r>
          </a:p>
          <a:p>
            <a:pPr algn="just">
              <a:lnSpc>
                <a:spcPct val="95000"/>
              </a:lnSpc>
              <a:spcBef>
                <a:spcPct val="25000"/>
              </a:spcBef>
              <a:spcAft>
                <a:spcPct val="10000"/>
              </a:spcAft>
              <a:buSzPct val="60000"/>
              <a:defRPr/>
            </a:pPr>
            <a:r>
              <a:rPr lang="en-US" altLang="zh-CN" sz="2800" b="0">
                <a:cs typeface="ＭＳ Ｐゴシック" charset="-128"/>
              </a:rPr>
              <a:t>Latency control</a:t>
            </a:r>
          </a:p>
          <a:p>
            <a:pPr lvl="1" algn="just">
              <a:lnSpc>
                <a:spcPct val="95000"/>
              </a:lnSpc>
              <a:spcBef>
                <a:spcPct val="25000"/>
              </a:spcBef>
              <a:spcAft>
                <a:spcPct val="10000"/>
              </a:spcAft>
              <a:buSzPct val="60000"/>
              <a:defRPr/>
            </a:pPr>
            <a:r>
              <a:rPr lang="en-US" altLang="zh-CN" sz="2400" b="0">
                <a:cs typeface="ＭＳ Ｐゴシック" charset="-128"/>
              </a:rPr>
              <a:t>Study how to control latency in traditional crowdsourcing but not in spatial crowdsourcing</a:t>
            </a:r>
            <a:r>
              <a:rPr lang="en-US" altLang="zh-CN" sz="2400" b="0" baseline="30000">
                <a:cs typeface="ＭＳ Ｐゴシック" charset="-128"/>
              </a:rPr>
              <a:t>[4]</a:t>
            </a:r>
          </a:p>
          <a:p>
            <a:pPr algn="just">
              <a:lnSpc>
                <a:spcPct val="95000"/>
              </a:lnSpc>
              <a:spcBef>
                <a:spcPct val="25000"/>
              </a:spcBef>
              <a:spcAft>
                <a:spcPct val="10000"/>
              </a:spcAft>
              <a:buSzPct val="60000"/>
              <a:defRPr/>
            </a:pPr>
            <a:endParaRPr lang="en-US" altLang="zh-CN" sz="2800" b="0">
              <a:cs typeface="ＭＳ Ｐゴシック" charset="-128"/>
            </a:endParaRPr>
          </a:p>
        </p:txBody>
      </p:sp>
      <p:sp>
        <p:nvSpPr>
          <p:cNvPr id="6" name="TextBox 9"/>
          <p:cNvSpPr txBox="1">
            <a:spLocks noChangeArrowheads="1"/>
          </p:cNvSpPr>
          <p:nvPr/>
        </p:nvSpPr>
        <p:spPr bwMode="auto">
          <a:xfrm>
            <a:off x="251302" y="6068804"/>
            <a:ext cx="8602185" cy="620876"/>
          </a:xfrm>
          <a:prstGeom prst="rect">
            <a:avLst/>
          </a:prstGeom>
          <a:solidFill>
            <a:srgbClr val="FFC000"/>
          </a:solidFill>
          <a:ln w="50800">
            <a:solidFill>
              <a:schemeClr val="tx1"/>
            </a:solidFill>
            <a:miter lim="800000"/>
            <a:headEnd/>
            <a:tailEnd/>
          </a:ln>
        </p:spPr>
        <p:txBody>
          <a:bodyPr wrap="square">
            <a:spAutoFit/>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eaLnBrk="1" hangingPunct="1">
              <a:lnSpc>
                <a:spcPct val="120000"/>
              </a:lnSpc>
            </a:pPr>
            <a:r>
              <a:rPr lang="en-US" altLang="zh-CN" sz="1500">
                <a:ea typeface="宋体" panose="02010600030101010101" pitchFamily="2" charset="-122"/>
                <a:cs typeface="Arial" panose="020B0604020202020204" pitchFamily="34" charset="0"/>
              </a:rPr>
              <a:t>[4] Y. Gao and A. Parameswaran, “Finish them!: Pricing algorithms for human computation,” in PVLDB 2014. </a:t>
            </a:r>
          </a:p>
        </p:txBody>
      </p:sp>
      <p:sp>
        <p:nvSpPr>
          <p:cNvPr id="7" name="灯片编号占位符 6"/>
          <p:cNvSpPr>
            <a:spLocks noGrp="1"/>
          </p:cNvSpPr>
          <p:nvPr>
            <p:ph type="sldNum" sz="quarter" idx="12"/>
          </p:nvPr>
        </p:nvSpPr>
        <p:spPr/>
        <p:txBody>
          <a:bodyPr/>
          <a:lstStyle/>
          <a:p>
            <a:pPr>
              <a:defRPr/>
            </a:pPr>
            <a:fld id="{B2D9E1CE-3C7F-4ACF-8753-53AB71A600F5}" type="slidenum">
              <a:rPr lang="en-US" altLang="ko-KR" smtClean="0"/>
              <a:pPr>
                <a:defRPr/>
              </a:pPr>
              <a:t>14</a:t>
            </a:fld>
            <a:endParaRPr lang="en-US" altLang="ko-KR"/>
          </a:p>
        </p:txBody>
      </p:sp>
    </p:spTree>
    <p:extLst>
      <p:ext uri="{BB962C8B-B14F-4D97-AF65-F5344CB8AC3E}">
        <p14:creationId xmlns:p14="http://schemas.microsoft.com/office/powerpoint/2010/main" val="4279128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Exisiting works</a:t>
            </a:r>
            <a:endParaRPr lang="zh-CN" altLang="en-US"/>
          </a:p>
        </p:txBody>
      </p:sp>
      <p:sp>
        <p:nvSpPr>
          <p:cNvPr id="4" name="Rectangle 3"/>
          <p:cNvSpPr txBox="1">
            <a:spLocks noChangeArrowheads="1"/>
          </p:cNvSpPr>
          <p:nvPr/>
        </p:nvSpPr>
        <p:spPr bwMode="auto">
          <a:xfrm>
            <a:off x="228600" y="957263"/>
            <a:ext cx="8624888"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b="0">
                <a:cs typeface="ＭＳ Ｐゴシック" charset="-128"/>
              </a:rPr>
              <a:t>Task assignment</a:t>
            </a:r>
            <a:endParaRPr lang="en-US" altLang="zh-CN" sz="2800" dirty="0">
              <a:latin typeface="+mn-lt"/>
              <a:cs typeface="ＭＳ Ｐゴシック" charset="-128"/>
            </a:endParaRPr>
          </a:p>
          <a:p>
            <a:pPr lvl="1" algn="just">
              <a:lnSpc>
                <a:spcPct val="95000"/>
              </a:lnSpc>
              <a:spcBef>
                <a:spcPct val="25000"/>
              </a:spcBef>
              <a:spcAft>
                <a:spcPct val="10000"/>
              </a:spcAft>
              <a:buSzPct val="60000"/>
              <a:defRPr/>
            </a:pPr>
            <a:r>
              <a:rPr lang="en-US" altLang="zh-CN" sz="2400" b="0">
                <a:cs typeface="ＭＳ Ｐゴシック" charset="-128"/>
              </a:rPr>
              <a:t>Study how to assign tasks in spatial crowdsourcing but not control latency</a:t>
            </a:r>
            <a:r>
              <a:rPr lang="en-US" altLang="zh-CN" sz="2400" b="0" baseline="30000">
                <a:cs typeface="ＭＳ Ｐゴシック" charset="-128"/>
              </a:rPr>
              <a:t>[1,2]</a:t>
            </a:r>
          </a:p>
          <a:p>
            <a:pPr algn="just">
              <a:lnSpc>
                <a:spcPct val="95000"/>
              </a:lnSpc>
              <a:spcBef>
                <a:spcPct val="25000"/>
              </a:spcBef>
              <a:spcAft>
                <a:spcPct val="10000"/>
              </a:spcAft>
              <a:buSzPct val="60000"/>
              <a:defRPr/>
            </a:pPr>
            <a:r>
              <a:rPr lang="en-US" altLang="zh-CN" sz="2800" b="0">
                <a:cs typeface="ＭＳ Ｐゴシック" charset="-128"/>
              </a:rPr>
              <a:t>Quality control</a:t>
            </a:r>
          </a:p>
          <a:p>
            <a:pPr lvl="1" algn="just">
              <a:lnSpc>
                <a:spcPct val="95000"/>
              </a:lnSpc>
              <a:spcBef>
                <a:spcPct val="25000"/>
              </a:spcBef>
              <a:spcAft>
                <a:spcPct val="10000"/>
              </a:spcAft>
              <a:buSzPct val="60000"/>
              <a:defRPr/>
            </a:pPr>
            <a:r>
              <a:rPr lang="en-US" altLang="zh-CN" sz="2400" b="0">
                <a:cs typeface="ＭＳ Ｐゴシック" charset="-128"/>
              </a:rPr>
              <a:t>Study how to control quality in spatial crowdsourcing but not control latency</a:t>
            </a:r>
            <a:r>
              <a:rPr lang="en-US" altLang="zh-CN" sz="2400" b="0" baseline="30000">
                <a:cs typeface="ＭＳ Ｐゴシック" charset="-128"/>
              </a:rPr>
              <a:t>[3]</a:t>
            </a:r>
          </a:p>
          <a:p>
            <a:pPr algn="just">
              <a:lnSpc>
                <a:spcPct val="95000"/>
              </a:lnSpc>
              <a:spcBef>
                <a:spcPct val="25000"/>
              </a:spcBef>
              <a:spcAft>
                <a:spcPct val="10000"/>
              </a:spcAft>
              <a:buSzPct val="60000"/>
              <a:defRPr/>
            </a:pPr>
            <a:r>
              <a:rPr lang="en-US" altLang="zh-CN" sz="2800" b="0">
                <a:cs typeface="ＭＳ Ｐゴシック" charset="-128"/>
              </a:rPr>
              <a:t>Latency control</a:t>
            </a:r>
          </a:p>
          <a:p>
            <a:pPr lvl="1" algn="just">
              <a:lnSpc>
                <a:spcPct val="95000"/>
              </a:lnSpc>
              <a:spcBef>
                <a:spcPct val="25000"/>
              </a:spcBef>
              <a:spcAft>
                <a:spcPct val="10000"/>
              </a:spcAft>
              <a:buSzPct val="60000"/>
              <a:defRPr/>
            </a:pPr>
            <a:r>
              <a:rPr lang="en-US" altLang="zh-CN" sz="2400" b="0">
                <a:cs typeface="ＭＳ Ｐゴシック" charset="-128"/>
              </a:rPr>
              <a:t>Study how to control latency in traditional crowdsourcing but not in spatial crowdsourcing</a:t>
            </a:r>
            <a:r>
              <a:rPr lang="en-US" altLang="zh-CN" sz="2400" b="0" baseline="30000">
                <a:cs typeface="ＭＳ Ｐゴシック" charset="-128"/>
              </a:rPr>
              <a:t>[4]</a:t>
            </a:r>
          </a:p>
          <a:p>
            <a:pPr algn="just">
              <a:lnSpc>
                <a:spcPct val="95000"/>
              </a:lnSpc>
              <a:spcBef>
                <a:spcPct val="25000"/>
              </a:spcBef>
              <a:spcAft>
                <a:spcPct val="10000"/>
              </a:spcAft>
              <a:buSzPct val="60000"/>
              <a:defRPr/>
            </a:pPr>
            <a:endParaRPr lang="en-US" altLang="zh-CN" sz="2800" b="0">
              <a:cs typeface="ＭＳ Ｐゴシック" charset="-128"/>
            </a:endParaRPr>
          </a:p>
        </p:txBody>
      </p:sp>
      <p:sp>
        <p:nvSpPr>
          <p:cNvPr id="6" name="内容占位符 2"/>
          <p:cNvSpPr txBox="1">
            <a:spLocks/>
          </p:cNvSpPr>
          <p:nvPr/>
        </p:nvSpPr>
        <p:spPr>
          <a:xfrm>
            <a:off x="168052" y="5157192"/>
            <a:ext cx="8745984" cy="1404938"/>
          </a:xfrm>
          <a:prstGeom prst="rect">
            <a:avLst/>
          </a:prstGeom>
          <a:solidFill>
            <a:srgbClr val="0070C0">
              <a:alpha val="89804"/>
            </a:srgbClr>
          </a:solidFill>
          <a:ln>
            <a:noFill/>
          </a:ln>
          <a:effectLst>
            <a:outerShdw blurRad="107950" dist="12700" dir="5400000" algn="ctr">
              <a:srgbClr val="000000"/>
            </a:outerShdw>
          </a:effectLst>
        </p:spPr>
        <p:txBody>
          <a:bodyPr anchor="ctr"/>
          <a:lstStyle/>
          <a:p>
            <a:pPr algn="ctr">
              <a:spcBef>
                <a:spcPts val="0"/>
              </a:spcBef>
              <a:defRPr/>
            </a:pPr>
            <a:r>
              <a:rPr lang="en-US" altLang="zh-CN" sz="2800">
                <a:solidFill>
                  <a:srgbClr val="FFFF66"/>
                </a:solidFill>
                <a:cs typeface="ＭＳ Ｐゴシック" charset="-128"/>
              </a:rPr>
              <a:t>How to Control Latency with Good Quality for Task Arrangement in Spatial Crowdsourcing!</a:t>
            </a:r>
            <a:endParaRPr lang="en-US" altLang="zh-CN" sz="2800" dirty="0">
              <a:solidFill>
                <a:srgbClr val="FFFF66"/>
              </a:solidFill>
              <a:cs typeface="ＭＳ Ｐゴシック" charset="-128"/>
            </a:endParaRPr>
          </a:p>
        </p:txBody>
      </p:sp>
      <p:sp>
        <p:nvSpPr>
          <p:cNvPr id="5" name="灯片编号占位符 4"/>
          <p:cNvSpPr>
            <a:spLocks noGrp="1"/>
          </p:cNvSpPr>
          <p:nvPr>
            <p:ph type="sldNum" sz="quarter" idx="12"/>
          </p:nvPr>
        </p:nvSpPr>
        <p:spPr/>
        <p:txBody>
          <a:bodyPr/>
          <a:lstStyle/>
          <a:p>
            <a:pPr>
              <a:defRPr/>
            </a:pPr>
            <a:fld id="{B2D9E1CE-3C7F-4ACF-8753-53AB71A600F5}" type="slidenum">
              <a:rPr lang="en-US" altLang="ko-KR" smtClean="0"/>
              <a:pPr>
                <a:defRPr/>
              </a:pPr>
              <a:t>15</a:t>
            </a:fld>
            <a:endParaRPr lang="en-US" altLang="ko-KR"/>
          </a:p>
        </p:txBody>
      </p:sp>
    </p:spTree>
    <p:extLst>
      <p:ext uri="{BB962C8B-B14F-4D97-AF65-F5344CB8AC3E}">
        <p14:creationId xmlns:p14="http://schemas.microsoft.com/office/powerpoint/2010/main" val="2114028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solidFill>
                  <a:srgbClr val="FF0000"/>
                </a:solidFill>
              </a:rPr>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a:t>Conclusions</a:t>
            </a:r>
            <a:endParaRPr lang="en-US" altLang="zh-CN" sz="3200" dirty="0"/>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16</a:t>
            </a:fld>
            <a:endParaRPr lang="en-US" altLang="ko-KR"/>
          </a:p>
        </p:txBody>
      </p:sp>
    </p:spTree>
    <p:extLst>
      <p:ext uri="{BB962C8B-B14F-4D97-AF65-F5344CB8AC3E}">
        <p14:creationId xmlns:p14="http://schemas.microsoft.com/office/powerpoint/2010/main" val="159993097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0" y="122238"/>
            <a:ext cx="9144000" cy="714375"/>
          </a:xfrm>
        </p:spPr>
        <p:txBody>
          <a:bodyPr/>
          <a:lstStyle/>
          <a:p>
            <a:pPr algn="ctr" eaLnBrk="1" hangingPunct="1"/>
            <a:r>
              <a:rPr lang="en-US" altLang="zh-CN" sz="3500"/>
              <a:t>Problem Statement</a:t>
            </a: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bwMode="auto">
              <a:xfrm>
                <a:off x="276225" y="908720"/>
                <a:ext cx="8591550" cy="5832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ts val="200"/>
                  </a:spcBef>
                  <a:spcAft>
                    <a:spcPts val="0"/>
                  </a:spcAft>
                  <a:buSzPct val="60000"/>
                  <a:defRPr/>
                </a:pPr>
                <a:r>
                  <a:rPr lang="en-US" altLang="zh-CN" sz="2800">
                    <a:latin typeface="+mn-lt"/>
                    <a:cs typeface="ＭＳ Ｐゴシック" charset="-128"/>
                  </a:rPr>
                  <a:t>Basics</a:t>
                </a:r>
                <a:endParaRPr lang="en-US" altLang="zh-CN" sz="2800" dirty="0">
                  <a:latin typeface="+mn-lt"/>
                  <a:cs typeface="ＭＳ Ｐゴシック" charset="-128"/>
                </a:endParaRPr>
              </a:p>
              <a:p>
                <a:pPr lvl="1" algn="just">
                  <a:lnSpc>
                    <a:spcPct val="95000"/>
                  </a:lnSpc>
                  <a:spcBef>
                    <a:spcPct val="25000"/>
                  </a:spcBef>
                  <a:spcAft>
                    <a:spcPct val="10000"/>
                  </a:spcAft>
                  <a:buSzPct val="60000"/>
                  <a:defRPr/>
                </a:pPr>
                <a:r>
                  <a:rPr lang="en-US" altLang="zh-CN" sz="2400" dirty="0">
                    <a:latin typeface="+mn-lt"/>
                    <a:cs typeface="ＭＳ Ｐゴシック" charset="-128"/>
                  </a:rPr>
                  <a:t>A set </a:t>
                </a:r>
                <a:r>
                  <a:rPr lang="en-US" altLang="zh-CN" sz="2400">
                    <a:latin typeface="+mn-lt"/>
                    <a:cs typeface="ＭＳ Ｐゴシック" charset="-128"/>
                  </a:rPr>
                  <a:t>of tasks </a:t>
                </a:r>
                <a14:m>
                  <m:oMath xmlns:m="http://schemas.openxmlformats.org/officeDocument/2006/math">
                    <m:r>
                      <a:rPr lang="en-US" altLang="zh-CN" sz="2400" b="1" i="1">
                        <a:latin typeface="Cambria Math" panose="02040503050406030204" pitchFamily="18" charset="0"/>
                        <a:cs typeface="ＭＳ Ｐゴシック" charset="-128"/>
                      </a:rPr>
                      <m:t>𝑻</m:t>
                    </m:r>
                  </m:oMath>
                </a14:m>
                <a:endParaRPr lang="en-US" altLang="zh-CN" sz="2400" dirty="0">
                  <a:latin typeface="+mn-lt"/>
                  <a:cs typeface="ＭＳ Ｐゴシック" charset="-128"/>
                </a:endParaRPr>
              </a:p>
              <a:p>
                <a:pPr lvl="2" algn="just">
                  <a:lnSpc>
                    <a:spcPct val="95000"/>
                  </a:lnSpc>
                  <a:spcBef>
                    <a:spcPts val="100"/>
                  </a:spcBef>
                  <a:spcAft>
                    <a:spcPts val="0"/>
                  </a:spcAft>
                  <a:buSzPct val="60000"/>
                  <a:defRPr/>
                </a:pPr>
                <a:r>
                  <a:rPr lang="en-US" altLang="zh-CN" sz="2100" dirty="0">
                    <a:latin typeface="+mn-lt"/>
                    <a:cs typeface="ＭＳ Ｐゴシック" charset="-128"/>
                  </a:rPr>
                  <a:t>Each </a:t>
                </a:r>
                <a14:m>
                  <m:oMath xmlns:m="http://schemas.openxmlformats.org/officeDocument/2006/math">
                    <m:r>
                      <a:rPr lang="en-US" altLang="zh-CN" sz="2100" b="1" i="1">
                        <a:latin typeface="Cambria Math" panose="02040503050406030204" pitchFamily="18" charset="0"/>
                        <a:cs typeface="ＭＳ Ｐゴシック" charset="-128"/>
                      </a:rPr>
                      <m:t>𝒕</m:t>
                    </m:r>
                    <m:r>
                      <a:rPr lang="en-US" altLang="zh-CN" sz="2100" b="1">
                        <a:latin typeface="Cambria Math" panose="02040503050406030204" pitchFamily="18" charset="0"/>
                        <a:cs typeface="ＭＳ Ｐゴシック" charset="-128"/>
                      </a:rPr>
                      <m:t>∈</m:t>
                    </m:r>
                    <m:r>
                      <a:rPr lang="en-US" altLang="zh-CN" sz="2100" b="1" i="1">
                        <a:latin typeface="Cambria Math" panose="02040503050406030204" pitchFamily="18" charset="0"/>
                        <a:cs typeface="ＭＳ Ｐゴシック" charset="-128"/>
                      </a:rPr>
                      <m:t>𝑻</m:t>
                    </m:r>
                  </m:oMath>
                </a14:m>
                <a:r>
                  <a:rPr lang="en-US" altLang="zh-CN" sz="2100" dirty="0">
                    <a:latin typeface="+mn-lt"/>
                    <a:cs typeface="ＭＳ Ｐゴシック" charset="-128"/>
                  </a:rPr>
                  <a:t>: location </a:t>
                </a:r>
                <a14:m>
                  <m:oMath xmlns:m="http://schemas.openxmlformats.org/officeDocument/2006/math">
                    <m:sSub>
                      <m:sSubPr>
                        <m:ctrlPr>
                          <a:rPr lang="en-US" altLang="zh-CN" sz="2100" i="1">
                            <a:latin typeface="Cambria Math" panose="02040503050406030204" pitchFamily="18" charset="0"/>
                            <a:cs typeface="ＭＳ Ｐゴシック" charset="-128"/>
                          </a:rPr>
                        </m:ctrlPr>
                      </m:sSubPr>
                      <m:e>
                        <m:r>
                          <a:rPr lang="en-US" altLang="zh-CN" sz="2100">
                            <a:latin typeface="Cambria Math" panose="02040503050406030204" pitchFamily="18" charset="0"/>
                            <a:cs typeface="ＭＳ Ｐゴシック" charset="-128"/>
                          </a:rPr>
                          <m:t>𝒍</m:t>
                        </m:r>
                      </m:e>
                      <m:sub>
                        <m:r>
                          <a:rPr lang="en-US" altLang="zh-CN" sz="2100">
                            <a:latin typeface="Cambria Math" panose="02040503050406030204" pitchFamily="18" charset="0"/>
                            <a:cs typeface="ＭＳ Ｐゴシック" charset="-128"/>
                          </a:rPr>
                          <m:t>𝑡</m:t>
                        </m:r>
                      </m:sub>
                    </m:sSub>
                  </m:oMath>
                </a14:m>
                <a:r>
                  <a:rPr lang="en-US" altLang="zh-CN" sz="2100">
                    <a:latin typeface="+mn-lt"/>
                    <a:cs typeface="ＭＳ Ｐゴシック" charset="-128"/>
                  </a:rPr>
                  <a:t>, tolerable error rate </a:t>
                </a:r>
                <a14:m>
                  <m:oMath xmlns:m="http://schemas.openxmlformats.org/officeDocument/2006/math">
                    <m:r>
                      <a:rPr lang="zh-CN" altLang="en-US" sz="2100" i="1" smtClean="0">
                        <a:latin typeface="Cambria Math" panose="02040503050406030204" pitchFamily="18" charset="0"/>
                        <a:cs typeface="ＭＳ Ｐゴシック" charset="-128"/>
                      </a:rPr>
                      <m:t>𝝐</m:t>
                    </m:r>
                  </m:oMath>
                </a14:m>
                <a:r>
                  <a:rPr lang="en-US" altLang="zh-CN" sz="2100" dirty="0">
                    <a:latin typeface="+mn-lt"/>
                    <a:cs typeface="ＭＳ Ｐゴシック" charset="-128"/>
                  </a:rPr>
                  <a:t>.</a:t>
                </a:r>
              </a:p>
              <a:p>
                <a:pPr lvl="1" algn="just">
                  <a:lnSpc>
                    <a:spcPct val="95000"/>
                  </a:lnSpc>
                  <a:spcBef>
                    <a:spcPct val="25000"/>
                  </a:spcBef>
                  <a:spcAft>
                    <a:spcPct val="10000"/>
                  </a:spcAft>
                  <a:buSzPct val="60000"/>
                  <a:defRPr/>
                </a:pPr>
                <a:r>
                  <a:rPr lang="en-US" altLang="zh-CN" sz="2400" dirty="0">
                    <a:latin typeface="+mn-lt"/>
                    <a:cs typeface="ＭＳ Ｐゴシック" charset="-128"/>
                  </a:rPr>
                  <a:t>A set of crowd workers </a:t>
                </a:r>
                <a14:m>
                  <m:oMath xmlns:m="http://schemas.openxmlformats.org/officeDocument/2006/math">
                    <m:r>
                      <a:rPr lang="en-US" altLang="zh-CN" sz="2400" b="1" i="1">
                        <a:latin typeface="Cambria Math" panose="02040503050406030204" pitchFamily="18" charset="0"/>
                        <a:cs typeface="ＭＳ Ｐゴシック" charset="-128"/>
                      </a:rPr>
                      <m:t>𝑾</m:t>
                    </m:r>
                  </m:oMath>
                </a14:m>
                <a:endParaRPr lang="en-US" altLang="zh-CN" sz="2400" dirty="0">
                  <a:latin typeface="+mn-lt"/>
                  <a:cs typeface="ＭＳ Ｐゴシック" charset="-128"/>
                </a:endParaRPr>
              </a:p>
              <a:p>
                <a:pPr lvl="2" algn="just">
                  <a:lnSpc>
                    <a:spcPct val="95000"/>
                  </a:lnSpc>
                  <a:spcBef>
                    <a:spcPts val="100"/>
                  </a:spcBef>
                  <a:spcAft>
                    <a:spcPts val="0"/>
                  </a:spcAft>
                  <a:buSzPct val="60000"/>
                  <a:defRPr/>
                </a:pPr>
                <a:r>
                  <a:rPr lang="en-US" altLang="zh-CN" sz="2100" dirty="0">
                    <a:latin typeface="+mn-lt"/>
                    <a:cs typeface="ＭＳ Ｐゴシック" charset="-128"/>
                  </a:rPr>
                  <a:t>Each </a:t>
                </a:r>
                <a14:m>
                  <m:oMath xmlns:m="http://schemas.openxmlformats.org/officeDocument/2006/math">
                    <m:r>
                      <a:rPr lang="en-US" altLang="zh-CN" sz="2100" b="1" i="1">
                        <a:latin typeface="Cambria Math" panose="02040503050406030204" pitchFamily="18" charset="0"/>
                        <a:cs typeface="ＭＳ Ｐゴシック" charset="-128"/>
                      </a:rPr>
                      <m:t>𝒘</m:t>
                    </m:r>
                    <m:r>
                      <a:rPr lang="en-US" altLang="zh-CN" sz="2100" b="1">
                        <a:latin typeface="Cambria Math" panose="02040503050406030204" pitchFamily="18" charset="0"/>
                        <a:cs typeface="ＭＳ Ｐゴシック" charset="-128"/>
                      </a:rPr>
                      <m:t>∈</m:t>
                    </m:r>
                    <m:r>
                      <a:rPr lang="en-US" altLang="zh-CN" sz="2100" b="1" i="1">
                        <a:latin typeface="Cambria Math" panose="02040503050406030204" pitchFamily="18" charset="0"/>
                        <a:cs typeface="ＭＳ Ｐゴシック" charset="-128"/>
                      </a:rPr>
                      <m:t>𝑾</m:t>
                    </m:r>
                  </m:oMath>
                </a14:m>
                <a:r>
                  <a:rPr lang="en-US" altLang="zh-CN" sz="2100" dirty="0">
                    <a:latin typeface="+mn-lt"/>
                    <a:cs typeface="ＭＳ Ｐゴシック" charset="-128"/>
                  </a:rPr>
                  <a:t>: location </a:t>
                </a:r>
                <a14:m>
                  <m:oMath xmlns:m="http://schemas.openxmlformats.org/officeDocument/2006/math">
                    <m:sSub>
                      <m:sSubPr>
                        <m:ctrlPr>
                          <a:rPr lang="en-US" altLang="zh-CN" sz="2100" i="1">
                            <a:latin typeface="Cambria Math" panose="02040503050406030204" pitchFamily="18" charset="0"/>
                            <a:cs typeface="ＭＳ Ｐゴシック" charset="-128"/>
                          </a:rPr>
                        </m:ctrlPr>
                      </m:sSubPr>
                      <m:e>
                        <m:r>
                          <a:rPr lang="en-US" altLang="zh-CN" sz="2100">
                            <a:latin typeface="Cambria Math" panose="02040503050406030204" pitchFamily="18" charset="0"/>
                            <a:cs typeface="ＭＳ Ｐゴシック" charset="-128"/>
                          </a:rPr>
                          <m:t>𝒍</m:t>
                        </m:r>
                      </m:e>
                      <m:sub>
                        <m:r>
                          <a:rPr lang="en-US" altLang="zh-CN" sz="2100">
                            <a:latin typeface="Cambria Math" panose="02040503050406030204" pitchFamily="18" charset="0"/>
                            <a:cs typeface="ＭＳ Ｐゴシック" charset="-128"/>
                          </a:rPr>
                          <m:t>𝑤</m:t>
                        </m:r>
                      </m:sub>
                    </m:sSub>
                  </m:oMath>
                </a14:m>
                <a:r>
                  <a:rPr lang="en-US" altLang="zh-CN" sz="2100" dirty="0">
                    <a:latin typeface="+mn-lt"/>
                    <a:cs typeface="ＭＳ Ｐゴシック" charset="-128"/>
                  </a:rPr>
                  <a:t>, </a:t>
                </a:r>
                <a:r>
                  <a:rPr lang="en-US" altLang="zh-CN" sz="2100">
                    <a:latin typeface="+mn-lt"/>
                    <a:cs typeface="ＭＳ Ｐゴシック" charset="-128"/>
                  </a:rPr>
                  <a:t>arriving index </a:t>
                </a:r>
                <a14:m>
                  <m:oMath xmlns:m="http://schemas.openxmlformats.org/officeDocument/2006/math">
                    <m:sSub>
                      <m:sSubPr>
                        <m:ctrlPr>
                          <a:rPr lang="en-US" altLang="zh-CN" sz="2100" i="1">
                            <a:latin typeface="Cambria Math" panose="02040503050406030204" pitchFamily="18" charset="0"/>
                            <a:cs typeface="ＭＳ Ｐゴシック" charset="-128"/>
                          </a:rPr>
                        </m:ctrlPr>
                      </m:sSubPr>
                      <m:e>
                        <m:r>
                          <a:rPr lang="en-US" altLang="zh-CN" sz="2100" b="1" i="1" smtClean="0">
                            <a:latin typeface="Cambria Math" panose="02040503050406030204" pitchFamily="18" charset="0"/>
                            <a:cs typeface="ＭＳ Ｐゴシック" charset="-128"/>
                          </a:rPr>
                          <m:t>𝒐</m:t>
                        </m:r>
                      </m:e>
                      <m:sub>
                        <m:r>
                          <a:rPr lang="en-US" altLang="zh-CN" sz="2100" b="1" i="1">
                            <a:latin typeface="Cambria Math" panose="02040503050406030204" pitchFamily="18" charset="0"/>
                            <a:cs typeface="ＭＳ Ｐゴシック" charset="-128"/>
                          </a:rPr>
                          <m:t>𝒘</m:t>
                        </m:r>
                      </m:sub>
                    </m:sSub>
                  </m:oMath>
                </a14:m>
                <a:r>
                  <a:rPr lang="en-US" altLang="zh-CN" sz="2100">
                    <a:latin typeface="+mn-lt"/>
                    <a:cs typeface="ＭＳ Ｐゴシック" charset="-128"/>
                  </a:rPr>
                  <a:t>, historical accuracy </a:t>
                </a:r>
                <a14:m>
                  <m:oMath xmlns:m="http://schemas.openxmlformats.org/officeDocument/2006/math">
                    <m:sSub>
                      <m:sSubPr>
                        <m:ctrlPr>
                          <a:rPr lang="en-US" altLang="zh-CN" sz="2100" i="1">
                            <a:latin typeface="Cambria Math" panose="02040503050406030204" pitchFamily="18" charset="0"/>
                            <a:cs typeface="ＭＳ Ｐゴシック" charset="-128"/>
                          </a:rPr>
                        </m:ctrlPr>
                      </m:sSubPr>
                      <m:e>
                        <m:r>
                          <a:rPr lang="en-US" altLang="zh-CN" sz="2100" b="0" i="1" smtClean="0">
                            <a:latin typeface="Cambria Math" panose="02040503050406030204" pitchFamily="18" charset="0"/>
                            <a:cs typeface="ＭＳ Ｐゴシック" charset="-128"/>
                          </a:rPr>
                          <m:t>𝑝</m:t>
                        </m:r>
                      </m:e>
                      <m:sub>
                        <m:r>
                          <a:rPr lang="en-US" altLang="zh-CN" sz="2100">
                            <a:latin typeface="Cambria Math" panose="02040503050406030204" pitchFamily="18" charset="0"/>
                            <a:cs typeface="ＭＳ Ｐゴシック" charset="-128"/>
                          </a:rPr>
                          <m:t>𝑤</m:t>
                        </m:r>
                      </m:sub>
                    </m:sSub>
                  </m:oMath>
                </a14:m>
                <a:r>
                  <a:rPr lang="en-US" altLang="zh-CN" sz="2100">
                    <a:latin typeface="+mn-lt"/>
                    <a:cs typeface="ＭＳ Ｐゴシック" charset="-128"/>
                  </a:rPr>
                  <a:t>, capacity </a:t>
                </a:r>
                <a:r>
                  <a:rPr lang="en-US" altLang="zh-CN" sz="2100" b="0" i="1">
                    <a:latin typeface="+mn-lt"/>
                    <a:cs typeface="ＭＳ Ｐゴシック" charset="-128"/>
                  </a:rPr>
                  <a:t>K</a:t>
                </a:r>
                <a:r>
                  <a:rPr lang="en-US" altLang="zh-CN" sz="2100">
                    <a:latin typeface="+mn-lt"/>
                    <a:cs typeface="ＭＳ Ｐゴシック" charset="-128"/>
                  </a:rPr>
                  <a:t>.</a:t>
                </a:r>
                <a:endParaRPr lang="en-US" altLang="zh-CN" sz="2100" dirty="0">
                  <a:latin typeface="+mn-lt"/>
                  <a:cs typeface="ＭＳ Ｐゴシック" charset="-128"/>
                </a:endParaRPr>
              </a:p>
              <a:p>
                <a:pPr lvl="1" algn="just">
                  <a:lnSpc>
                    <a:spcPct val="95000"/>
                  </a:lnSpc>
                  <a:spcBef>
                    <a:spcPct val="25000"/>
                  </a:spcBef>
                  <a:spcAft>
                    <a:spcPct val="10000"/>
                  </a:spcAft>
                  <a:buSzPct val="60000"/>
                  <a:defRPr/>
                </a:pPr>
                <a:r>
                  <a:rPr lang="en-US" altLang="zh-CN" sz="2400">
                    <a:latin typeface="+mn-lt"/>
                    <a:cs typeface="ＭＳ Ｐゴシック" charset="-128"/>
                  </a:rPr>
                  <a:t>A predicted accuracy function </a:t>
                </a:r>
                <a14:m>
                  <m:oMath xmlns:m="http://schemas.openxmlformats.org/officeDocument/2006/math">
                    <m:r>
                      <a:rPr lang="en-US" altLang="zh-CN" sz="2400" b="1" i="1" smtClean="0">
                        <a:latin typeface="Cambria Math" panose="02040503050406030204" pitchFamily="18" charset="0"/>
                        <a:ea typeface="Cambria Math" panose="02040503050406030204" pitchFamily="18" charset="0"/>
                        <a:cs typeface="ＭＳ Ｐゴシック" charset="-128"/>
                      </a:rPr>
                      <m:t>𝑨𝒄𝒄</m:t>
                    </m:r>
                    <m:r>
                      <a:rPr lang="en-US" altLang="zh-CN" sz="2400" b="1" i="1" smtClean="0">
                        <a:latin typeface="Cambria Math" panose="02040503050406030204" pitchFamily="18" charset="0"/>
                        <a:ea typeface="Cambria Math" panose="02040503050406030204" pitchFamily="18" charset="0"/>
                        <a:cs typeface="ＭＳ Ｐゴシック" charset="-128"/>
                      </a:rPr>
                      <m:t>(</m:t>
                    </m:r>
                    <m:r>
                      <a:rPr lang="en-US" altLang="zh-CN" sz="2400" b="1" i="1" smtClean="0">
                        <a:latin typeface="Cambria Math" panose="02040503050406030204" pitchFamily="18" charset="0"/>
                        <a:ea typeface="Cambria Math" panose="02040503050406030204" pitchFamily="18" charset="0"/>
                        <a:cs typeface="ＭＳ Ｐゴシック" charset="-128"/>
                      </a:rPr>
                      <m:t>𝒘</m:t>
                    </m:r>
                    <m:r>
                      <a:rPr lang="en-US" altLang="zh-CN" sz="2400" b="1" i="1" smtClean="0">
                        <a:latin typeface="Cambria Math" panose="02040503050406030204" pitchFamily="18" charset="0"/>
                        <a:ea typeface="Cambria Math" panose="02040503050406030204" pitchFamily="18" charset="0"/>
                        <a:cs typeface="ＭＳ Ｐゴシック" charset="-128"/>
                      </a:rPr>
                      <m:t>,</m:t>
                    </m:r>
                    <m:r>
                      <a:rPr lang="en-US" altLang="zh-CN" sz="2400" b="1" i="1" smtClean="0">
                        <a:latin typeface="Cambria Math" panose="02040503050406030204" pitchFamily="18" charset="0"/>
                        <a:ea typeface="Cambria Math" panose="02040503050406030204" pitchFamily="18" charset="0"/>
                        <a:cs typeface="ＭＳ Ｐゴシック" charset="-128"/>
                      </a:rPr>
                      <m:t>𝒕</m:t>
                    </m:r>
                    <m:r>
                      <a:rPr lang="en-US" altLang="zh-CN" sz="2400" b="1" i="1" smtClean="0">
                        <a:latin typeface="Cambria Math" panose="02040503050406030204" pitchFamily="18" charset="0"/>
                        <a:ea typeface="Cambria Math" panose="02040503050406030204" pitchFamily="18" charset="0"/>
                        <a:cs typeface="ＭＳ Ｐゴシック" charset="-128"/>
                      </a:rPr>
                      <m:t>)</m:t>
                    </m:r>
                  </m:oMath>
                </a14:m>
                <a:endParaRPr lang="en-US" altLang="zh-CN" sz="2400" i="1" dirty="0">
                  <a:latin typeface="Cambria Math" panose="02040503050406030204" pitchFamily="18" charset="0"/>
                  <a:ea typeface="Cambria Math" panose="02040503050406030204" pitchFamily="18" charset="0"/>
                  <a:cs typeface="ＭＳ Ｐゴシック" charset="-128"/>
                </a:endParaRPr>
              </a:p>
              <a:p>
                <a:pPr lvl="1" algn="just">
                  <a:lnSpc>
                    <a:spcPct val="95000"/>
                  </a:lnSpc>
                  <a:spcBef>
                    <a:spcPct val="25000"/>
                  </a:spcBef>
                  <a:spcAft>
                    <a:spcPct val="10000"/>
                  </a:spcAft>
                  <a:buSzPct val="60000"/>
                  <a:defRPr/>
                </a:pPr>
                <a:r>
                  <a:rPr lang="en-US" altLang="zh-CN" sz="2400">
                    <a:solidFill>
                      <a:srgbClr val="FF0000"/>
                    </a:solidFill>
                    <a:cs typeface="ＭＳ Ｐゴシック" charset="-128"/>
                  </a:rPr>
                  <a:t>Task Latency</a:t>
                </a:r>
                <a:r>
                  <a:rPr lang="en-US" altLang="zh-CN" sz="2400">
                    <a:cs typeface="ＭＳ Ｐゴシック" charset="-128"/>
                  </a:rPr>
                  <a:t>: a task </a:t>
                </a:r>
                <a14:m>
                  <m:oMath xmlns:m="http://schemas.openxmlformats.org/officeDocument/2006/math">
                    <m:r>
                      <a:rPr lang="en-US" altLang="zh-CN" sz="2400" i="1" smtClean="0">
                        <a:latin typeface="Cambria Math" panose="02040503050406030204" pitchFamily="18" charset="0"/>
                        <a:ea typeface="Cambria Math" panose="02040503050406030204" pitchFamily="18" charset="0"/>
                        <a:cs typeface="ＭＳ Ｐゴシック" charset="-128"/>
                      </a:rPr>
                      <m:t>𝑡</m:t>
                    </m:r>
                  </m:oMath>
                </a14:m>
                <a:r>
                  <a:rPr lang="en-US" altLang="zh-CN" sz="2400">
                    <a:cs typeface="ＭＳ Ｐゴシック" charset="-128"/>
                  </a:rPr>
                  <a:t> and its assigned workers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𝑾</m:t>
                        </m:r>
                      </m:e>
                      <m:sub>
                        <m:r>
                          <a:rPr lang="en-US" altLang="zh-CN" sz="2400" i="1">
                            <a:latin typeface="Cambria Math" panose="02040503050406030204" pitchFamily="18" charset="0"/>
                          </a:rPr>
                          <m:t>𝒕</m:t>
                        </m:r>
                      </m:sub>
                    </m:sSub>
                  </m:oMath>
                </a14:m>
                <a:endParaRPr lang="en-US" altLang="zh-CN" sz="2400" dirty="0">
                  <a:cs typeface="ＭＳ Ｐゴシック" charset="-128"/>
                </a:endParaRPr>
              </a:p>
              <a:p>
                <a:pPr lvl="2" algn="just">
                  <a:lnSpc>
                    <a:spcPct val="95000"/>
                  </a:lnSpc>
                  <a:spcBef>
                    <a:spcPct val="25000"/>
                  </a:spcBef>
                  <a:spcAft>
                    <a:spcPct val="10000"/>
                  </a:spcAft>
                  <a:buSzPct val="60000"/>
                  <a:defRPr/>
                </a:pPr>
                <a:r>
                  <a:rPr lang="en-US" altLang="zh-CN" sz="2100">
                    <a:cs typeface="ＭＳ Ｐゴシック" charset="-128"/>
                  </a:rPr>
                  <a:t>Denoted as the </a:t>
                </a:r>
                <a:r>
                  <a:rPr lang="en-US" altLang="zh-CN" sz="2100">
                    <a:solidFill>
                      <a:srgbClr val="FF0000"/>
                    </a:solidFill>
                    <a:cs typeface="ＭＳ Ｐゴシック" charset="-128"/>
                  </a:rPr>
                  <a:t>index of last person </a:t>
                </a:r>
                <a:r>
                  <a:rPr lang="en-US" altLang="zh-CN" sz="2100">
                    <a:solidFill>
                      <a:schemeClr val="tx1"/>
                    </a:solidFill>
                    <a:cs typeface="ＭＳ Ｐゴシック" charset="-128"/>
                  </a:rPr>
                  <a:t>in </a:t>
                </a:r>
                <a14:m>
                  <m:oMath xmlns:m="http://schemas.openxmlformats.org/officeDocument/2006/math">
                    <m:sSub>
                      <m:sSubPr>
                        <m:ctrlPr>
                          <a:rPr lang="en-US" altLang="zh-CN" sz="2100" i="1">
                            <a:solidFill>
                              <a:schemeClr val="tx1"/>
                            </a:solidFill>
                            <a:latin typeface="Cambria Math" panose="02040503050406030204" pitchFamily="18" charset="0"/>
                          </a:rPr>
                        </m:ctrlPr>
                      </m:sSubPr>
                      <m:e>
                        <m:r>
                          <a:rPr lang="en-US" altLang="zh-CN" sz="2100" i="1">
                            <a:solidFill>
                              <a:schemeClr val="tx1"/>
                            </a:solidFill>
                            <a:latin typeface="Cambria Math" panose="02040503050406030204" pitchFamily="18" charset="0"/>
                          </a:rPr>
                          <m:t>𝑾</m:t>
                        </m:r>
                      </m:e>
                      <m:sub>
                        <m:r>
                          <a:rPr lang="en-US" altLang="zh-CN" sz="2100" i="1">
                            <a:solidFill>
                              <a:schemeClr val="tx1"/>
                            </a:solidFill>
                            <a:latin typeface="Cambria Math" panose="02040503050406030204" pitchFamily="18" charset="0"/>
                          </a:rPr>
                          <m:t>𝒕</m:t>
                        </m:r>
                      </m:sub>
                    </m:sSub>
                  </m:oMath>
                </a14:m>
                <a:r>
                  <a:rPr lang="en-US" altLang="zh-CN" sz="2100">
                    <a:cs typeface="ＭＳ Ｐゴシック" charset="-128"/>
                  </a:rPr>
                  <a:t> when they complete the task </a:t>
                </a:r>
                <a14:m>
                  <m:oMath xmlns:m="http://schemas.openxmlformats.org/officeDocument/2006/math">
                    <m:r>
                      <a:rPr lang="en-US" altLang="zh-CN" sz="2100" i="1">
                        <a:latin typeface="Cambria Math" panose="02040503050406030204" pitchFamily="18" charset="0"/>
                        <a:ea typeface="Cambria Math" panose="02040503050406030204" pitchFamily="18" charset="0"/>
                        <a:cs typeface="ＭＳ Ｐゴシック" charset="-128"/>
                      </a:rPr>
                      <m:t>𝑡</m:t>
                    </m:r>
                  </m:oMath>
                </a14:m>
                <a:r>
                  <a:rPr lang="en-US" altLang="zh-CN" sz="2100">
                    <a:cs typeface="ＭＳ Ｐゴシック" charset="-128"/>
                  </a:rPr>
                  <a:t>, i.e., </a:t>
                </a:r>
                <a14:m>
                  <m:oMath xmlns:m="http://schemas.openxmlformats.org/officeDocument/2006/math">
                    <m:func>
                      <m:funcPr>
                        <m:ctrlPr>
                          <a:rPr lang="en-US" altLang="zh-CN" sz="2100" i="1">
                            <a:latin typeface="Cambria Math" panose="02040503050406030204" pitchFamily="18" charset="0"/>
                            <a:cs typeface="ＭＳ Ｐゴシック" charset="-128"/>
                          </a:rPr>
                        </m:ctrlPr>
                      </m:funcPr>
                      <m:fName>
                        <m:limLow>
                          <m:limLowPr>
                            <m:ctrlPr>
                              <a:rPr lang="en-US" altLang="zh-CN" sz="2100" i="1">
                                <a:latin typeface="Cambria Math" panose="02040503050406030204" pitchFamily="18" charset="0"/>
                                <a:cs typeface="ＭＳ Ｐゴシック" charset="-128"/>
                              </a:rPr>
                            </m:ctrlPr>
                          </m:limLowPr>
                          <m:e>
                            <m:r>
                              <m:rPr>
                                <m:sty m:val="p"/>
                              </m:rPr>
                              <a:rPr lang="en-US" altLang="zh-CN" sz="2100">
                                <a:latin typeface="Cambria Math" panose="02040503050406030204" pitchFamily="18" charset="0"/>
                                <a:cs typeface="ＭＳ Ｐゴシック" charset="-128"/>
                              </a:rPr>
                              <m:t>max</m:t>
                            </m:r>
                          </m:e>
                          <m:lim>
                            <m:r>
                              <a:rPr lang="en-US" altLang="zh-CN" sz="2100" i="1">
                                <a:latin typeface="Cambria Math" panose="02040503050406030204" pitchFamily="18" charset="0"/>
                                <a:cs typeface="ＭＳ Ｐゴシック" charset="-128"/>
                              </a:rPr>
                              <m:t>𝒘</m:t>
                            </m:r>
                            <m:r>
                              <a:rPr lang="en-US" altLang="zh-CN" sz="2100" i="1">
                                <a:latin typeface="Cambria Math" panose="02040503050406030204" pitchFamily="18" charset="0"/>
                                <a:cs typeface="ＭＳ Ｐゴシック" charset="-128"/>
                              </a:rPr>
                              <m:t> ∈ </m:t>
                            </m:r>
                            <m:sSub>
                              <m:sSubPr>
                                <m:ctrlPr>
                                  <a:rPr lang="en-US" altLang="zh-CN" sz="2100" i="1">
                                    <a:latin typeface="Cambria Math" panose="02040503050406030204" pitchFamily="18" charset="0"/>
                                    <a:ea typeface="Cambria Math" panose="02040503050406030204" pitchFamily="18" charset="0"/>
                                  </a:rPr>
                                </m:ctrlPr>
                              </m:sSubPr>
                              <m:e>
                                <m:r>
                                  <a:rPr lang="en-US" altLang="zh-CN" sz="2100" i="1">
                                    <a:latin typeface="Cambria Math" panose="02040503050406030204" pitchFamily="18" charset="0"/>
                                    <a:ea typeface="Cambria Math" panose="02040503050406030204" pitchFamily="18" charset="0"/>
                                  </a:rPr>
                                  <m:t>𝑾</m:t>
                                </m:r>
                              </m:e>
                              <m:sub>
                                <m:r>
                                  <a:rPr lang="en-US" altLang="zh-CN" sz="2100" i="1">
                                    <a:latin typeface="Cambria Math" panose="02040503050406030204" pitchFamily="18" charset="0"/>
                                    <a:ea typeface="Cambria Math" panose="02040503050406030204" pitchFamily="18" charset="0"/>
                                  </a:rPr>
                                  <m:t>𝒕</m:t>
                                </m:r>
                              </m:sub>
                            </m:sSub>
                          </m:lim>
                        </m:limLow>
                      </m:fName>
                      <m:e>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𝒐</m:t>
                            </m:r>
                          </m:e>
                          <m:sub>
                            <m:r>
                              <a:rPr lang="en-US" altLang="zh-CN" sz="2100" i="1">
                                <a:latin typeface="Cambria Math" panose="02040503050406030204" pitchFamily="18" charset="0"/>
                              </a:rPr>
                              <m:t>𝒘</m:t>
                            </m:r>
                          </m:sub>
                        </m:sSub>
                      </m:e>
                    </m:func>
                  </m:oMath>
                </a14:m>
                <a:r>
                  <a:rPr lang="en-US" altLang="zh-CN" sz="2100" dirty="0">
                    <a:cs typeface="ＭＳ Ｐゴシック" charset="-128"/>
                  </a:rPr>
                  <a:t>.</a:t>
                </a:r>
              </a:p>
              <a:p>
                <a:pPr lvl="2" algn="just">
                  <a:lnSpc>
                    <a:spcPct val="95000"/>
                  </a:lnSpc>
                  <a:spcBef>
                    <a:spcPct val="25000"/>
                  </a:spcBef>
                  <a:spcAft>
                    <a:spcPct val="10000"/>
                  </a:spcAft>
                  <a:buSzPct val="60000"/>
                  <a:defRPr/>
                </a:pPr>
                <a14:m>
                  <m:oMath xmlns:m="http://schemas.openxmlformats.org/officeDocument/2006/math">
                    <m:sSub>
                      <m:sSubPr>
                        <m:ctrlPr>
                          <a:rPr lang="en-US" altLang="zh-CN" sz="2100" i="1">
                            <a:latin typeface="Cambria Math" panose="02040503050406030204" pitchFamily="18" charset="0"/>
                          </a:rPr>
                        </m:ctrlPr>
                      </m:sSubPr>
                      <m:e>
                        <m:r>
                          <a:rPr lang="en-US" altLang="zh-CN" sz="2100" i="1">
                            <a:latin typeface="Cambria Math" panose="02040503050406030204" pitchFamily="18" charset="0"/>
                          </a:rPr>
                          <m:t>𝑾</m:t>
                        </m:r>
                      </m:e>
                      <m:sub>
                        <m:r>
                          <a:rPr lang="en-US" altLang="zh-CN" sz="2100" i="1">
                            <a:latin typeface="Cambria Math" panose="02040503050406030204" pitchFamily="18" charset="0"/>
                          </a:rPr>
                          <m:t>𝒕</m:t>
                        </m:r>
                      </m:sub>
                    </m:sSub>
                  </m:oMath>
                </a14:m>
                <a:r>
                  <a:rPr lang="en-US" altLang="zh-CN" sz="2100" dirty="0">
                    <a:cs typeface="ＭＳ Ｐゴシック" charset="-128"/>
                  </a:rPr>
                  <a:t> </a:t>
                </a:r>
                <a:r>
                  <a:rPr lang="en-US" altLang="zh-CN" sz="2100">
                    <a:cs typeface="ＭＳ Ｐゴシック" charset="-128"/>
                  </a:rPr>
                  <a:t>complete the task </a:t>
                </a:r>
                <a14:m>
                  <m:oMath xmlns:m="http://schemas.openxmlformats.org/officeDocument/2006/math">
                    <m:r>
                      <a:rPr lang="en-US" altLang="zh-CN" sz="2100" i="1">
                        <a:latin typeface="Cambria Math" panose="02040503050406030204" pitchFamily="18" charset="0"/>
                        <a:ea typeface="Cambria Math" panose="02040503050406030204" pitchFamily="18" charset="0"/>
                        <a:cs typeface="ＭＳ Ｐゴシック" charset="-128"/>
                      </a:rPr>
                      <m:t>𝑡</m:t>
                    </m:r>
                  </m:oMath>
                </a14:m>
                <a:r>
                  <a:rPr lang="en-US" altLang="zh-CN" sz="2100" dirty="0">
                    <a:cs typeface="ＭＳ Ｐゴシック" charset="-128"/>
                  </a:rPr>
                  <a:t> </a:t>
                </a:r>
                <a:r>
                  <a:rPr lang="en-US" altLang="zh-CN" sz="2100">
                    <a:cs typeface="ＭＳ Ｐゴシック" charset="-128"/>
                  </a:rPr>
                  <a:t>iff </a:t>
                </a:r>
                <a14:m>
                  <m:oMath xmlns:m="http://schemas.openxmlformats.org/officeDocument/2006/math">
                    <m:nary>
                      <m:naryPr>
                        <m:chr m:val="∑"/>
                        <m:supHide m:val="on"/>
                        <m:ctrlPr>
                          <a:rPr lang="en-US" altLang="zh-CN" sz="2100" i="1" smtClean="0">
                            <a:latin typeface="Cambria Math" panose="02040503050406030204" pitchFamily="18" charset="0"/>
                          </a:rPr>
                        </m:ctrlPr>
                      </m:naryPr>
                      <m:sub>
                        <m:r>
                          <a:rPr lang="en-US" altLang="zh-CN" sz="2100" i="1">
                            <a:latin typeface="Cambria Math" panose="02040503050406030204" pitchFamily="18" charset="0"/>
                            <a:cs typeface="ＭＳ Ｐゴシック" charset="-128"/>
                          </a:rPr>
                          <m:t>𝒘</m:t>
                        </m:r>
                        <m:r>
                          <a:rPr lang="en-US" altLang="zh-CN" sz="2100" i="1">
                            <a:latin typeface="Cambria Math" panose="02040503050406030204" pitchFamily="18" charset="0"/>
                            <a:cs typeface="ＭＳ Ｐゴシック" charset="-128"/>
                          </a:rPr>
                          <m:t> ∈ </m:t>
                        </m:r>
                        <m:sSub>
                          <m:sSubPr>
                            <m:ctrlPr>
                              <a:rPr lang="en-US" altLang="zh-CN" sz="2100" i="1">
                                <a:latin typeface="Cambria Math" panose="02040503050406030204" pitchFamily="18" charset="0"/>
                                <a:ea typeface="Cambria Math" panose="02040503050406030204" pitchFamily="18" charset="0"/>
                              </a:rPr>
                            </m:ctrlPr>
                          </m:sSubPr>
                          <m:e>
                            <m:r>
                              <a:rPr lang="en-US" altLang="zh-CN" sz="2100" i="1">
                                <a:latin typeface="Cambria Math" panose="02040503050406030204" pitchFamily="18" charset="0"/>
                                <a:ea typeface="Cambria Math" panose="02040503050406030204" pitchFamily="18" charset="0"/>
                              </a:rPr>
                              <m:t>𝑾</m:t>
                            </m:r>
                          </m:e>
                          <m:sub>
                            <m:r>
                              <a:rPr lang="en-US" altLang="zh-CN" sz="2100" i="1">
                                <a:latin typeface="Cambria Math" panose="02040503050406030204" pitchFamily="18" charset="0"/>
                                <a:ea typeface="Cambria Math" panose="02040503050406030204" pitchFamily="18" charset="0"/>
                              </a:rPr>
                              <m:t>𝒕</m:t>
                            </m:r>
                          </m:sub>
                        </m:sSub>
                      </m:sub>
                      <m:sup/>
                      <m:e>
                        <m:sSup>
                          <m:sSupPr>
                            <m:ctrlPr>
                              <a:rPr lang="en-US" altLang="zh-CN" sz="2100" i="1" smtClean="0">
                                <a:latin typeface="Cambria Math" panose="02040503050406030204" pitchFamily="18" charset="0"/>
                              </a:rPr>
                            </m:ctrlPr>
                          </m:sSupPr>
                          <m:e>
                            <m:r>
                              <a:rPr lang="en-US" altLang="zh-CN" sz="2100" i="1">
                                <a:latin typeface="Cambria Math" panose="02040503050406030204" pitchFamily="18" charset="0"/>
                              </a:rPr>
                              <m:t>(</m:t>
                            </m:r>
                            <m:r>
                              <a:rPr lang="en-US" altLang="zh-CN" sz="2100" i="1">
                                <a:latin typeface="Cambria Math" panose="02040503050406030204" pitchFamily="18" charset="0"/>
                              </a:rPr>
                              <m:t>𝟐</m:t>
                            </m:r>
                            <m:r>
                              <a:rPr lang="en-US" altLang="zh-CN" sz="2100" i="1">
                                <a:latin typeface="Cambria Math" panose="02040503050406030204" pitchFamily="18" charset="0"/>
                              </a:rPr>
                              <m:t>𝑨𝒄𝒄</m:t>
                            </m:r>
                            <m:d>
                              <m:dPr>
                                <m:ctrlPr>
                                  <a:rPr lang="en-US" altLang="zh-CN" sz="2100" i="1">
                                    <a:latin typeface="Cambria Math" panose="02040503050406030204" pitchFamily="18" charset="0"/>
                                  </a:rPr>
                                </m:ctrlPr>
                              </m:dPr>
                              <m:e>
                                <m:r>
                                  <a:rPr lang="en-US" altLang="zh-CN" sz="2100" i="1">
                                    <a:latin typeface="Cambria Math" panose="02040503050406030204" pitchFamily="18" charset="0"/>
                                  </a:rPr>
                                  <m:t>𝒘</m:t>
                                </m:r>
                                <m:r>
                                  <a:rPr lang="en-US" altLang="zh-CN" sz="2100" i="1">
                                    <a:latin typeface="Cambria Math" panose="02040503050406030204" pitchFamily="18" charset="0"/>
                                  </a:rPr>
                                  <m:t>,</m:t>
                                </m:r>
                                <m:r>
                                  <a:rPr lang="en-US" altLang="zh-CN" sz="2100" i="1">
                                    <a:latin typeface="Cambria Math" panose="02040503050406030204" pitchFamily="18" charset="0"/>
                                  </a:rPr>
                                  <m:t>𝒕</m:t>
                                </m:r>
                              </m:e>
                            </m:d>
                            <m:r>
                              <a:rPr lang="en-US" altLang="zh-CN" sz="2100" i="1">
                                <a:latin typeface="Cambria Math" panose="02040503050406030204" pitchFamily="18" charset="0"/>
                              </a:rPr>
                              <m:t>−</m:t>
                            </m:r>
                            <m:r>
                              <a:rPr lang="en-US" altLang="zh-CN" sz="2100" i="1">
                                <a:latin typeface="Cambria Math" panose="02040503050406030204" pitchFamily="18" charset="0"/>
                              </a:rPr>
                              <m:t>𝟏</m:t>
                            </m:r>
                            <m:r>
                              <a:rPr lang="en-US" altLang="zh-CN" sz="2100" i="1">
                                <a:latin typeface="Cambria Math" panose="02040503050406030204" pitchFamily="18" charset="0"/>
                              </a:rPr>
                              <m:t>)</m:t>
                            </m:r>
                          </m:e>
                          <m:sup>
                            <m:r>
                              <a:rPr lang="en-US" altLang="zh-CN" sz="2100" b="1" i="1" smtClean="0">
                                <a:latin typeface="Cambria Math" panose="02040503050406030204" pitchFamily="18" charset="0"/>
                              </a:rPr>
                              <m:t>𝟐</m:t>
                            </m:r>
                          </m:sup>
                        </m:sSup>
                      </m:e>
                    </m:nary>
                  </m:oMath>
                </a14:m>
                <a:r>
                  <a:rPr lang="en-US" altLang="zh-CN" sz="2100" dirty="0">
                    <a:cs typeface="ＭＳ Ｐゴシック" charset="-128"/>
                  </a:rPr>
                  <a:t> </a:t>
                </a:r>
                <a:r>
                  <a:rPr lang="en-US" altLang="zh-CN" sz="2100">
                    <a:cs typeface="ＭＳ Ｐゴシック" charset="-128"/>
                  </a:rPr>
                  <a:t>is larger than a threshold </a:t>
                </a:r>
                <a14:m>
                  <m:oMath xmlns:m="http://schemas.openxmlformats.org/officeDocument/2006/math">
                    <m:r>
                      <a:rPr lang="zh-CN" altLang="en-US" sz="2100" i="1" smtClean="0">
                        <a:latin typeface="Cambria Math" panose="02040503050406030204" pitchFamily="18" charset="0"/>
                        <a:cs typeface="ＭＳ Ｐゴシック" charset="-128"/>
                      </a:rPr>
                      <m:t>𝜹</m:t>
                    </m:r>
                  </m:oMath>
                </a14:m>
                <a:r>
                  <a:rPr lang="en-US" altLang="zh-CN" sz="2100">
                    <a:cs typeface="ＭＳ Ｐゴシック" charset="-128"/>
                  </a:rPr>
                  <a:t>.</a:t>
                </a:r>
                <a:endParaRPr lang="en-US" altLang="zh-CN" sz="2100" dirty="0">
                  <a:cs typeface="ＭＳ Ｐゴシック" charset="-128"/>
                </a:endParaRPr>
              </a:p>
              <a:p>
                <a:pPr lvl="1" algn="just">
                  <a:lnSpc>
                    <a:spcPct val="95000"/>
                  </a:lnSpc>
                  <a:spcBef>
                    <a:spcPct val="25000"/>
                  </a:spcBef>
                  <a:spcAft>
                    <a:spcPct val="10000"/>
                  </a:spcAft>
                  <a:buSzPct val="60000"/>
                  <a:defRPr/>
                </a:pPr>
                <a:endParaRPr lang="en-US" altLang="zh-CN" sz="2300" i="1" dirty="0">
                  <a:latin typeface="Cambria Math" panose="02040503050406030204" pitchFamily="18" charset="0"/>
                  <a:ea typeface="Cambria Math" panose="02040503050406030204" pitchFamily="18" charset="0"/>
                  <a:cs typeface="ＭＳ Ｐゴシック" charset="-128"/>
                </a:endParaRPr>
              </a:p>
              <a:p>
                <a:pPr marL="806450" lvl="2" indent="0" algn="just">
                  <a:lnSpc>
                    <a:spcPct val="95000"/>
                  </a:lnSpc>
                  <a:spcBef>
                    <a:spcPct val="25000"/>
                  </a:spcBef>
                  <a:spcAft>
                    <a:spcPct val="10000"/>
                  </a:spcAft>
                  <a:buSzPct val="60000"/>
                  <a:buNone/>
                  <a:defRPr/>
                </a:pPr>
                <a:endParaRPr lang="en-US" altLang="zh-CN" sz="1700" strike="sngStrike" dirty="0">
                  <a:latin typeface="+mn-lt"/>
                  <a:cs typeface="ＭＳ Ｐゴシック" charset="-128"/>
                </a:endParaRPr>
              </a:p>
            </p:txBody>
          </p:sp>
        </mc:Choice>
        <mc:Fallback xmlns="">
          <p:sp>
            <p:nvSpPr>
              <p:cNvPr id="4" name="Rectangle 3"/>
              <p:cNvSpPr txBox="1">
                <a:spLocks noRot="1" noChangeAspect="1" noMove="1" noResize="1" noEditPoints="1" noAdjustHandles="1" noChangeArrowheads="1" noChangeShapeType="1" noTextEdit="1"/>
              </p:cNvSpPr>
              <p:nvPr/>
            </p:nvSpPr>
            <p:spPr bwMode="auto">
              <a:xfrm>
                <a:off x="276225" y="908720"/>
                <a:ext cx="8591550" cy="5832747"/>
              </a:xfrm>
              <a:prstGeom prst="rect">
                <a:avLst/>
              </a:prstGeom>
              <a:blipFill rotWithShape="0">
                <a:blip r:embed="rId3"/>
                <a:stretch>
                  <a:fillRect l="-284" t="-1463" r="-7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pPr>
              <a:defRPr/>
            </a:pPr>
            <a:fld id="{B2D9E1CE-3C7F-4ACF-8753-53AB71A600F5}" type="slidenum">
              <a:rPr lang="en-US" altLang="ko-KR" smtClean="0"/>
              <a:pPr>
                <a:defRPr/>
              </a:pPr>
              <a:t>17</a:t>
            </a:fld>
            <a:endParaRPr lang="en-US" altLang="ko-KR"/>
          </a:p>
        </p:txBody>
      </p:sp>
    </p:spTree>
    <p:extLst>
      <p:ext uri="{BB962C8B-B14F-4D97-AF65-F5344CB8AC3E}">
        <p14:creationId xmlns:p14="http://schemas.microsoft.com/office/powerpoint/2010/main" val="28597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0" y="122238"/>
            <a:ext cx="9144000" cy="714375"/>
          </a:xfrm>
        </p:spPr>
        <p:txBody>
          <a:bodyPr/>
          <a:lstStyle/>
          <a:p>
            <a:pPr algn="ctr" eaLnBrk="1" hangingPunct="1"/>
            <a:r>
              <a:rPr lang="en-US" altLang="zh-CN" sz="3500"/>
              <a:t>Problem Statement</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276225" y="908720"/>
                <a:ext cx="8591550" cy="5832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400">
                    <a:solidFill>
                      <a:srgbClr val="FF0000"/>
                    </a:solidFill>
                    <a:latin typeface="+mn-lt"/>
                    <a:cs typeface="ＭＳ Ｐゴシック" charset="-128"/>
                  </a:rPr>
                  <a:t>L</a:t>
                </a:r>
                <a:r>
                  <a:rPr lang="en-US" altLang="zh-CN" sz="2400">
                    <a:latin typeface="+mn-lt"/>
                    <a:cs typeface="ＭＳ Ｐゴシック" charset="-128"/>
                  </a:rPr>
                  <a:t>atency-oriented </a:t>
                </a:r>
                <a:r>
                  <a:rPr lang="en-US" altLang="zh-CN" sz="2400">
                    <a:solidFill>
                      <a:srgbClr val="FF0000"/>
                    </a:solidFill>
                    <a:latin typeface="+mn-lt"/>
                    <a:cs typeface="ＭＳ Ｐゴシック" charset="-128"/>
                  </a:rPr>
                  <a:t>T</a:t>
                </a:r>
                <a:r>
                  <a:rPr lang="en-US" altLang="zh-CN" sz="2400">
                    <a:latin typeface="+mn-lt"/>
                    <a:cs typeface="ＭＳ Ｐゴシック" charset="-128"/>
                  </a:rPr>
                  <a:t>ask </a:t>
                </a:r>
                <a:r>
                  <a:rPr lang="en-US" altLang="zh-CN" sz="2400">
                    <a:solidFill>
                      <a:srgbClr val="FF0000"/>
                    </a:solidFill>
                    <a:latin typeface="+mn-lt"/>
                    <a:cs typeface="ＭＳ Ｐゴシック" charset="-128"/>
                  </a:rPr>
                  <a:t>C</a:t>
                </a:r>
                <a:r>
                  <a:rPr lang="en-US" altLang="zh-CN" sz="2400">
                    <a:latin typeface="+mn-lt"/>
                    <a:cs typeface="ＭＳ Ｐゴシック" charset="-128"/>
                  </a:rPr>
                  <a:t>ompletion(LTC) problem</a:t>
                </a:r>
                <a:endParaRPr lang="en-US" altLang="zh-CN" sz="2400" dirty="0">
                  <a:latin typeface="+mn-lt"/>
                  <a:cs typeface="ＭＳ Ｐゴシック" charset="-128"/>
                </a:endParaRPr>
              </a:p>
              <a:p>
                <a:pPr algn="just">
                  <a:lnSpc>
                    <a:spcPct val="95000"/>
                  </a:lnSpc>
                  <a:spcBef>
                    <a:spcPts val="200"/>
                  </a:spcBef>
                  <a:spcAft>
                    <a:spcPts val="0"/>
                  </a:spcAft>
                  <a:buSzPct val="60000"/>
                  <a:defRPr/>
                </a:pPr>
                <a:r>
                  <a:rPr lang="en-US" altLang="zh-CN" sz="2400" dirty="0">
                    <a:latin typeface="+mn-lt"/>
                    <a:cs typeface="ＭＳ Ｐゴシック" charset="-128"/>
                  </a:rPr>
                  <a:t>Given</a:t>
                </a:r>
              </a:p>
              <a:p>
                <a:pPr lvl="1" algn="just">
                  <a:lnSpc>
                    <a:spcPct val="95000"/>
                  </a:lnSpc>
                  <a:spcBef>
                    <a:spcPct val="25000"/>
                  </a:spcBef>
                  <a:spcAft>
                    <a:spcPct val="10000"/>
                  </a:spcAft>
                  <a:buSzPct val="60000"/>
                  <a:defRPr/>
                </a:pPr>
                <a:r>
                  <a:rPr lang="en-US" altLang="zh-CN" sz="2100" dirty="0">
                    <a:latin typeface="+mn-lt"/>
                    <a:cs typeface="ＭＳ Ｐゴシック" charset="-128"/>
                  </a:rPr>
                  <a:t>A set </a:t>
                </a:r>
                <a:r>
                  <a:rPr lang="en-US" altLang="zh-CN" sz="2100">
                    <a:latin typeface="+mn-lt"/>
                    <a:cs typeface="ＭＳ Ｐゴシック" charset="-128"/>
                  </a:rPr>
                  <a:t>of tasks </a:t>
                </a:r>
                <a14:m>
                  <m:oMath xmlns:m="http://schemas.openxmlformats.org/officeDocument/2006/math">
                    <m:r>
                      <a:rPr lang="en-US" altLang="zh-CN" sz="2100">
                        <a:latin typeface="Cambria Math" panose="02040503050406030204" pitchFamily="18" charset="0"/>
                        <a:cs typeface="ＭＳ Ｐゴシック" charset="-128"/>
                      </a:rPr>
                      <m:t>𝑇</m:t>
                    </m:r>
                  </m:oMath>
                </a14:m>
                <a:r>
                  <a:rPr lang="en-US" altLang="zh-CN" sz="2100">
                    <a:latin typeface="+mn-lt"/>
                    <a:cs typeface="ＭＳ Ｐゴシック" charset="-128"/>
                  </a:rPr>
                  <a:t>, a </a:t>
                </a:r>
                <a:r>
                  <a:rPr lang="en-US" altLang="zh-CN" sz="2100" dirty="0">
                    <a:latin typeface="+mn-lt"/>
                    <a:cs typeface="ＭＳ Ｐゴシック" charset="-128"/>
                  </a:rPr>
                  <a:t>set of crowd workers </a:t>
                </a:r>
                <a14:m>
                  <m:oMath xmlns:m="http://schemas.openxmlformats.org/officeDocument/2006/math">
                    <m:r>
                      <a:rPr lang="en-US" altLang="zh-CN" sz="2100">
                        <a:latin typeface="Cambria Math" panose="02040503050406030204" pitchFamily="18" charset="0"/>
                        <a:cs typeface="ＭＳ Ｐゴシック" charset="-128"/>
                      </a:rPr>
                      <m:t>𝑊</m:t>
                    </m:r>
                  </m:oMath>
                </a14:m>
                <a:r>
                  <a:rPr lang="en-US" altLang="zh-CN" sz="2100" dirty="0">
                    <a:latin typeface="+mn-lt"/>
                    <a:cs typeface="ＭＳ Ｐゴシック" charset="-128"/>
                  </a:rPr>
                  <a:t> </a:t>
                </a:r>
                <a:r>
                  <a:rPr lang="en-US" altLang="zh-CN" sz="2100">
                    <a:latin typeface="+mn-lt"/>
                    <a:cs typeface="ＭＳ Ｐゴシック" charset="-128"/>
                  </a:rPr>
                  <a:t>who are dynamically appeared(</a:t>
                </a:r>
                <a:r>
                  <a:rPr lang="en-US" altLang="zh-CN" sz="2100">
                    <a:solidFill>
                      <a:srgbClr val="FF0000"/>
                    </a:solidFill>
                    <a:latin typeface="+mn-lt"/>
                    <a:cs typeface="ＭＳ Ｐゴシック" charset="-128"/>
                  </a:rPr>
                  <a:t>online</a:t>
                </a:r>
                <a:r>
                  <a:rPr lang="en-US" altLang="zh-CN" sz="2100">
                    <a:latin typeface="+mn-lt"/>
                    <a:cs typeface="ＭＳ Ｐゴシック" charset="-128"/>
                  </a:rPr>
                  <a:t>) and a predicted accuracy function </a:t>
                </a:r>
                <a14:m>
                  <m:oMath xmlns:m="http://schemas.openxmlformats.org/officeDocument/2006/math">
                    <m:r>
                      <a:rPr lang="en-US" altLang="zh-CN" sz="2100" b="0" i="1" smtClean="0">
                        <a:latin typeface="Cambria Math" panose="02040503050406030204" pitchFamily="18" charset="0"/>
                        <a:cs typeface="ＭＳ Ｐゴシック" charset="-128"/>
                      </a:rPr>
                      <m:t>𝐴𝑐𝑐</m:t>
                    </m:r>
                    <m:r>
                      <a:rPr lang="en-US" altLang="zh-CN" sz="2100" b="0" i="1" smtClean="0">
                        <a:latin typeface="Cambria Math" panose="02040503050406030204" pitchFamily="18" charset="0"/>
                        <a:cs typeface="ＭＳ Ｐゴシック" charset="-128"/>
                      </a:rPr>
                      <m:t>(</m:t>
                    </m:r>
                    <m:r>
                      <a:rPr lang="en-US" altLang="zh-CN" sz="2100" b="0" i="1" smtClean="0">
                        <a:latin typeface="Cambria Math" panose="02040503050406030204" pitchFamily="18" charset="0"/>
                        <a:cs typeface="ＭＳ Ｐゴシック" charset="-128"/>
                      </a:rPr>
                      <m:t>𝑤</m:t>
                    </m:r>
                    <m:r>
                      <a:rPr lang="en-US" altLang="zh-CN" sz="2100" b="0" i="1" smtClean="0">
                        <a:latin typeface="Cambria Math" panose="02040503050406030204" pitchFamily="18" charset="0"/>
                        <a:cs typeface="ＭＳ Ｐゴシック" charset="-128"/>
                      </a:rPr>
                      <m:t>,</m:t>
                    </m:r>
                    <m:r>
                      <a:rPr lang="en-US" altLang="zh-CN" sz="2100" b="0" i="1" smtClean="0">
                        <a:latin typeface="Cambria Math" panose="02040503050406030204" pitchFamily="18" charset="0"/>
                        <a:cs typeface="ＭＳ Ｐゴシック" charset="-128"/>
                      </a:rPr>
                      <m:t>𝑡</m:t>
                    </m:r>
                    <m:r>
                      <a:rPr lang="en-US" altLang="zh-CN" sz="2100" b="0" i="1" smtClean="0">
                        <a:latin typeface="Cambria Math" panose="02040503050406030204" pitchFamily="18" charset="0"/>
                        <a:cs typeface="ＭＳ Ｐゴシック" charset="-128"/>
                      </a:rPr>
                      <m:t>)</m:t>
                    </m:r>
                  </m:oMath>
                </a14:m>
                <a:endParaRPr lang="en-US" altLang="zh-CN" sz="2100" b="0" i="1" dirty="0">
                  <a:latin typeface="+mn-lt"/>
                  <a:cs typeface="ＭＳ Ｐゴシック" charset="-128"/>
                </a:endParaRPr>
              </a:p>
              <a:p>
                <a:pPr algn="just">
                  <a:lnSpc>
                    <a:spcPct val="95000"/>
                  </a:lnSpc>
                  <a:spcBef>
                    <a:spcPct val="25000"/>
                  </a:spcBef>
                  <a:spcAft>
                    <a:spcPct val="10000"/>
                  </a:spcAft>
                  <a:buSzPct val="60000"/>
                  <a:defRPr/>
                </a:pPr>
                <a:r>
                  <a:rPr lang="en-US" altLang="zh-CN" sz="2400">
                    <a:latin typeface="+mn-lt"/>
                    <a:cs typeface="ＭＳ Ｐゴシック" charset="-128"/>
                  </a:rPr>
                  <a:t>Objective(</a:t>
                </a:r>
                <a:r>
                  <a:rPr lang="en-US" altLang="zh-CN" sz="2400">
                    <a:solidFill>
                      <a:srgbClr val="FF0000"/>
                    </a:solidFill>
                    <a:latin typeface="+mn-lt"/>
                    <a:cs typeface="ＭＳ Ｐゴシック" charset="-128"/>
                  </a:rPr>
                  <a:t>MinMax Task Latency</a:t>
                </a:r>
                <a:r>
                  <a:rPr lang="en-US" altLang="zh-CN" sz="2400">
                    <a:latin typeface="+mn-lt"/>
                    <a:cs typeface="ＭＳ Ｐゴシック" charset="-128"/>
                  </a:rPr>
                  <a:t>)</a:t>
                </a:r>
              </a:p>
              <a:p>
                <a:pPr lvl="1" algn="just">
                  <a:lnSpc>
                    <a:spcPct val="95000"/>
                  </a:lnSpc>
                  <a:spcBef>
                    <a:spcPct val="25000"/>
                  </a:spcBef>
                  <a:spcAft>
                    <a:spcPct val="10000"/>
                  </a:spcAft>
                  <a:buSzPct val="60000"/>
                  <a:defRPr/>
                </a:pPr>
                <a:r>
                  <a:rPr lang="en-US" altLang="zh-CN" sz="2100">
                    <a:latin typeface="+mn-lt"/>
                    <a:cs typeface="ＭＳ Ｐゴシック" charset="-128"/>
                  </a:rPr>
                  <a:t>Find an arrangement </a:t>
                </a:r>
                <a:r>
                  <a:rPr lang="en-US" altLang="zh-CN" sz="2100" b="0" i="1">
                    <a:latin typeface="+mn-lt"/>
                    <a:cs typeface="ＭＳ Ｐゴシック" charset="-128"/>
                  </a:rPr>
                  <a:t>M </a:t>
                </a:r>
                <a:r>
                  <a:rPr lang="en-US" altLang="zh-CN" sz="2100">
                    <a:latin typeface="+mn-lt"/>
                    <a:cs typeface="ＭＳ Ｐゴシック" charset="-128"/>
                  </a:rPr>
                  <a:t>among tasks and workers such that the maximum latency of all tasks </a:t>
                </a:r>
                <a:endParaRPr lang="en-US" altLang="zh-CN" sz="2100" b="1" i="1">
                  <a:latin typeface="Cambria Math" panose="02040503050406030204" pitchFamily="18" charset="0"/>
                  <a:cs typeface="ＭＳ Ｐゴシック" charset="-128"/>
                </a:endParaRPr>
              </a:p>
              <a:p>
                <a:pPr lvl="2" algn="just">
                  <a:lnSpc>
                    <a:spcPct val="95000"/>
                  </a:lnSpc>
                  <a:spcBef>
                    <a:spcPct val="25000"/>
                  </a:spcBef>
                  <a:spcAft>
                    <a:spcPct val="10000"/>
                  </a:spcAft>
                  <a:buSzPct val="60000"/>
                  <a:defRPr/>
                </a:pPr>
                <a14:m>
                  <m:oMath xmlns:m="http://schemas.openxmlformats.org/officeDocument/2006/math">
                    <m:r>
                      <a:rPr lang="en-US" altLang="zh-CN" sz="2100" b="1" i="1" smtClean="0">
                        <a:latin typeface="Cambria Math" panose="02040503050406030204" pitchFamily="18" charset="0"/>
                        <a:cs typeface="ＭＳ Ｐゴシック" charset="-128"/>
                      </a:rPr>
                      <m:t>𝑳𝒂𝒕𝒆𝒏𝒄𝒚</m:t>
                    </m:r>
                    <m:d>
                      <m:dPr>
                        <m:ctrlPr>
                          <a:rPr lang="en-US" altLang="zh-CN" sz="2100" b="1" i="1" smtClean="0">
                            <a:latin typeface="Cambria Math" panose="02040503050406030204" pitchFamily="18" charset="0"/>
                            <a:cs typeface="ＭＳ Ｐゴシック" charset="-128"/>
                          </a:rPr>
                        </m:ctrlPr>
                      </m:dPr>
                      <m:e>
                        <m:r>
                          <a:rPr lang="en-US" altLang="zh-CN" sz="2100" b="1" i="1" smtClean="0">
                            <a:latin typeface="Cambria Math" panose="02040503050406030204" pitchFamily="18" charset="0"/>
                            <a:cs typeface="ＭＳ Ｐゴシック" charset="-128"/>
                          </a:rPr>
                          <m:t>𝑴</m:t>
                        </m:r>
                      </m:e>
                    </m:d>
                    <m:r>
                      <a:rPr lang="en-US" altLang="zh-CN" sz="2100" b="1" i="1" smtClean="0">
                        <a:latin typeface="Cambria Math" panose="02040503050406030204" pitchFamily="18" charset="0"/>
                        <a:cs typeface="ＭＳ Ｐゴシック" charset="-128"/>
                      </a:rPr>
                      <m:t>=</m:t>
                    </m:r>
                    <m:func>
                      <m:funcPr>
                        <m:ctrlPr>
                          <a:rPr lang="en-US" altLang="zh-CN" sz="2100" b="1" i="1" smtClean="0">
                            <a:latin typeface="Cambria Math" panose="02040503050406030204" pitchFamily="18" charset="0"/>
                            <a:cs typeface="ＭＳ Ｐゴシック" charset="-128"/>
                          </a:rPr>
                        </m:ctrlPr>
                      </m:funcPr>
                      <m:fName>
                        <m:r>
                          <a:rPr lang="en-US" altLang="zh-CN" sz="2100" b="1" i="1" smtClean="0">
                            <a:latin typeface="Cambria Math" panose="02040503050406030204" pitchFamily="18" charset="0"/>
                            <a:ea typeface="Cambria Math" panose="02040503050406030204" pitchFamily="18" charset="0"/>
                            <a:cs typeface="ＭＳ Ｐゴシック" charset="-128"/>
                          </a:rPr>
                          <m:t> </m:t>
                        </m:r>
                        <m:limLow>
                          <m:limLowPr>
                            <m:ctrlPr>
                              <a:rPr lang="en-US" altLang="zh-CN" sz="2100" b="1" i="1" smtClean="0">
                                <a:latin typeface="Cambria Math" panose="02040503050406030204" pitchFamily="18" charset="0"/>
                                <a:cs typeface="ＭＳ Ｐゴシック" charset="-128"/>
                              </a:rPr>
                            </m:ctrlPr>
                          </m:limLowPr>
                          <m:e>
                            <m:r>
                              <m:rPr>
                                <m:sty m:val="p"/>
                              </m:rPr>
                              <a:rPr lang="en-US" altLang="zh-CN" sz="2100" b="0" i="0" smtClean="0">
                                <a:latin typeface="Cambria Math" panose="02040503050406030204" pitchFamily="18" charset="0"/>
                                <a:cs typeface="ＭＳ Ｐゴシック" charset="-128"/>
                              </a:rPr>
                              <m:t>max</m:t>
                            </m:r>
                          </m:e>
                          <m:lim>
                            <m:r>
                              <a:rPr lang="en-US" altLang="zh-CN" sz="2100" b="1" i="1" smtClean="0">
                                <a:latin typeface="Cambria Math" panose="02040503050406030204" pitchFamily="18" charset="0"/>
                                <a:cs typeface="ＭＳ Ｐゴシック" charset="-128"/>
                              </a:rPr>
                              <m:t>𝒕</m:t>
                            </m:r>
                            <m:r>
                              <a:rPr lang="en-US" altLang="zh-CN" sz="2100" b="1" i="1" smtClean="0">
                                <a:latin typeface="Cambria Math" panose="02040503050406030204" pitchFamily="18" charset="0"/>
                                <a:cs typeface="ＭＳ Ｐゴシック" charset="-128"/>
                              </a:rPr>
                              <m:t> ∈ </m:t>
                            </m:r>
                            <m:r>
                              <a:rPr lang="en-US" altLang="zh-CN" sz="2100" b="1" i="1" smtClean="0">
                                <a:latin typeface="Cambria Math" panose="02040503050406030204" pitchFamily="18" charset="0"/>
                                <a:ea typeface="Cambria Math" panose="02040503050406030204" pitchFamily="18" charset="0"/>
                                <a:cs typeface="ＭＳ Ｐゴシック" charset="-128"/>
                              </a:rPr>
                              <m:t>𝑻</m:t>
                            </m:r>
                          </m:lim>
                        </m:limLow>
                      </m:fName>
                      <m:e>
                        <m:func>
                          <m:funcPr>
                            <m:ctrlPr>
                              <a:rPr lang="en-US" altLang="zh-CN" sz="2100" b="1" i="1" smtClean="0">
                                <a:latin typeface="Cambria Math" panose="02040503050406030204" pitchFamily="18" charset="0"/>
                                <a:cs typeface="ＭＳ Ｐゴシック" charset="-128"/>
                              </a:rPr>
                            </m:ctrlPr>
                          </m:funcPr>
                          <m:fName>
                            <m:limLow>
                              <m:limLowPr>
                                <m:ctrlPr>
                                  <a:rPr lang="en-US" altLang="zh-CN" sz="2100" b="1" i="1" smtClean="0">
                                    <a:latin typeface="Cambria Math" panose="02040503050406030204" pitchFamily="18" charset="0"/>
                                    <a:cs typeface="ＭＳ Ｐゴシック" charset="-128"/>
                                  </a:rPr>
                                </m:ctrlPr>
                              </m:limLowPr>
                              <m:e>
                                <m:r>
                                  <m:rPr>
                                    <m:sty m:val="p"/>
                                  </m:rPr>
                                  <a:rPr lang="en-US" altLang="zh-CN" sz="2100" b="0" i="0" smtClean="0">
                                    <a:latin typeface="Cambria Math" panose="02040503050406030204" pitchFamily="18" charset="0"/>
                                    <a:cs typeface="ＭＳ Ｐゴシック" charset="-128"/>
                                  </a:rPr>
                                  <m:t>max</m:t>
                                </m:r>
                              </m:e>
                              <m:lim>
                                <m:r>
                                  <a:rPr lang="en-US" altLang="zh-CN" sz="2100" b="1" i="1" smtClean="0">
                                    <a:latin typeface="Cambria Math" panose="02040503050406030204" pitchFamily="18" charset="0"/>
                                    <a:cs typeface="ＭＳ Ｐゴシック" charset="-128"/>
                                  </a:rPr>
                                  <m:t>𝒘</m:t>
                                </m:r>
                                <m:r>
                                  <a:rPr lang="en-US" altLang="zh-CN" sz="2100" b="1" i="1" smtClean="0">
                                    <a:latin typeface="Cambria Math" panose="02040503050406030204" pitchFamily="18" charset="0"/>
                                    <a:cs typeface="ＭＳ Ｐゴシック" charset="-128"/>
                                  </a:rPr>
                                  <m:t> ∈ </m:t>
                                </m:r>
                                <m:sSub>
                                  <m:sSubPr>
                                    <m:ctrlPr>
                                      <a:rPr lang="en-US" altLang="zh-CN" sz="2100" b="1" i="1" smtClean="0">
                                        <a:latin typeface="Cambria Math" panose="02040503050406030204" pitchFamily="18" charset="0"/>
                                        <a:ea typeface="Cambria Math" panose="02040503050406030204" pitchFamily="18" charset="0"/>
                                      </a:rPr>
                                    </m:ctrlPr>
                                  </m:sSubPr>
                                  <m:e>
                                    <m:r>
                                      <a:rPr lang="en-US" altLang="zh-CN" sz="2100" b="1" i="1" smtClean="0">
                                        <a:latin typeface="Cambria Math" panose="02040503050406030204" pitchFamily="18" charset="0"/>
                                        <a:ea typeface="Cambria Math" panose="02040503050406030204" pitchFamily="18" charset="0"/>
                                      </a:rPr>
                                      <m:t>𝑾</m:t>
                                    </m:r>
                                  </m:e>
                                  <m:sub>
                                    <m:r>
                                      <a:rPr lang="en-US" altLang="zh-CN" sz="2100" b="1" i="1" smtClean="0">
                                        <a:latin typeface="Cambria Math" panose="02040503050406030204" pitchFamily="18" charset="0"/>
                                        <a:ea typeface="Cambria Math" panose="02040503050406030204" pitchFamily="18" charset="0"/>
                                      </a:rPr>
                                      <m:t>𝒕</m:t>
                                    </m:r>
                                  </m:sub>
                                </m:sSub>
                              </m:lim>
                            </m:limLow>
                          </m:fName>
                          <m:e>
                            <m:sSub>
                              <m:sSubPr>
                                <m:ctrlPr>
                                  <a:rPr lang="en-US" altLang="zh-CN" sz="2100" b="1" i="1" smtClean="0">
                                    <a:latin typeface="Cambria Math" panose="02040503050406030204" pitchFamily="18" charset="0"/>
                                  </a:rPr>
                                </m:ctrlPr>
                              </m:sSubPr>
                              <m:e>
                                <m:r>
                                  <a:rPr lang="en-US" altLang="zh-CN" sz="2100" b="1" i="1" smtClean="0">
                                    <a:latin typeface="Cambria Math" panose="02040503050406030204" pitchFamily="18" charset="0"/>
                                  </a:rPr>
                                  <m:t>𝒐</m:t>
                                </m:r>
                              </m:e>
                              <m:sub>
                                <m:r>
                                  <a:rPr lang="en-US" altLang="zh-CN" sz="2100" b="1" i="1" smtClean="0">
                                    <a:latin typeface="Cambria Math" panose="02040503050406030204" pitchFamily="18" charset="0"/>
                                  </a:rPr>
                                  <m:t>𝒘</m:t>
                                </m:r>
                              </m:sub>
                            </m:sSub>
                          </m:e>
                        </m:func>
                      </m:e>
                    </m:func>
                  </m:oMath>
                </a14:m>
                <a:endParaRPr lang="en-US" altLang="zh-CN" sz="2100" b="1">
                  <a:latin typeface="+mn-lt"/>
                </a:endParaRPr>
              </a:p>
              <a:p>
                <a:pPr marL="806450" lvl="2" indent="0" algn="just">
                  <a:lnSpc>
                    <a:spcPct val="95000"/>
                  </a:lnSpc>
                  <a:spcBef>
                    <a:spcPct val="25000"/>
                  </a:spcBef>
                  <a:spcAft>
                    <a:spcPct val="10000"/>
                  </a:spcAft>
                  <a:buSzPct val="60000"/>
                  <a:buNone/>
                  <a:defRPr/>
                </a:pPr>
                <a:r>
                  <a:rPr lang="en-US" altLang="zh-CN" sz="2100">
                    <a:latin typeface="+mn-lt"/>
                    <a:cs typeface="ＭＳ Ｐゴシック" charset="-128"/>
                  </a:rPr>
                  <a:t>is minimized.</a:t>
                </a:r>
                <a:endParaRPr lang="en-US" altLang="zh-CN" sz="2100" dirty="0">
                  <a:latin typeface="+mn-lt"/>
                  <a:cs typeface="ＭＳ Ｐゴシック" charset="-128"/>
                </a:endParaRPr>
              </a:p>
              <a:p>
                <a:pPr algn="just">
                  <a:lnSpc>
                    <a:spcPct val="95000"/>
                  </a:lnSpc>
                  <a:spcBef>
                    <a:spcPct val="25000"/>
                  </a:spcBef>
                  <a:spcAft>
                    <a:spcPct val="10000"/>
                  </a:spcAft>
                  <a:buSzPct val="60000"/>
                  <a:defRPr/>
                </a:pPr>
                <a:r>
                  <a:rPr lang="en-US" altLang="zh-CN" sz="2400">
                    <a:latin typeface="+mn-lt"/>
                    <a:cs typeface="ＭＳ Ｐゴシック" charset="-128"/>
                  </a:rPr>
                  <a:t>Constraints</a:t>
                </a:r>
              </a:p>
              <a:p>
                <a:pPr lvl="1" algn="just">
                  <a:lnSpc>
                    <a:spcPct val="95000"/>
                  </a:lnSpc>
                  <a:spcBef>
                    <a:spcPct val="25000"/>
                  </a:spcBef>
                  <a:spcAft>
                    <a:spcPct val="10000"/>
                  </a:spcAft>
                  <a:buSzPct val="60000"/>
                  <a:defRPr/>
                </a:pPr>
                <a:r>
                  <a:rPr lang="en-US" altLang="zh-CN" sz="2100">
                    <a:latin typeface="+mn-lt"/>
                    <a:cs typeface="ＭＳ Ｐゴシック" charset="-128"/>
                  </a:rPr>
                  <a:t>Immediate-arrangement constraint</a:t>
                </a:r>
              </a:p>
              <a:p>
                <a:pPr lvl="1" algn="just">
                  <a:lnSpc>
                    <a:spcPct val="95000"/>
                  </a:lnSpc>
                  <a:spcBef>
                    <a:spcPct val="25000"/>
                  </a:spcBef>
                  <a:spcAft>
                    <a:spcPct val="10000"/>
                  </a:spcAft>
                  <a:buSzPct val="60000"/>
                  <a:defRPr/>
                </a:pPr>
                <a:r>
                  <a:rPr lang="en-US" altLang="zh-CN" sz="2100">
                    <a:latin typeface="+mn-lt"/>
                    <a:cs typeface="ＭＳ Ｐゴシック" charset="-128"/>
                  </a:rPr>
                  <a:t>Capacity constraint</a:t>
                </a:r>
              </a:p>
              <a:p>
                <a:pPr lvl="1" algn="just">
                  <a:lnSpc>
                    <a:spcPct val="95000"/>
                  </a:lnSpc>
                  <a:spcBef>
                    <a:spcPct val="25000"/>
                  </a:spcBef>
                  <a:spcAft>
                    <a:spcPct val="10000"/>
                  </a:spcAft>
                  <a:buSzPct val="60000"/>
                  <a:defRPr/>
                </a:pPr>
                <a:r>
                  <a:rPr lang="en-US" altLang="zh-CN" sz="2100">
                    <a:latin typeface="+mn-lt"/>
                    <a:cs typeface="ＭＳ Ｐゴシック" charset="-128"/>
                  </a:rPr>
                  <a:t>Error rate constraint</a:t>
                </a:r>
              </a:p>
              <a:p>
                <a:pPr lvl="2" algn="just">
                  <a:lnSpc>
                    <a:spcPct val="95000"/>
                  </a:lnSpc>
                  <a:spcBef>
                    <a:spcPct val="25000"/>
                  </a:spcBef>
                  <a:spcAft>
                    <a:spcPct val="10000"/>
                  </a:spcAft>
                  <a:buSzPct val="60000"/>
                  <a:defRPr/>
                </a:pPr>
                <a:endParaRPr lang="en-US" altLang="zh-CN" sz="1700">
                  <a:latin typeface="+mn-lt"/>
                  <a:cs typeface="ＭＳ Ｐゴシック" charset="-128"/>
                </a:endParaRPr>
              </a:p>
              <a:p>
                <a:pPr lvl="2" algn="just">
                  <a:lnSpc>
                    <a:spcPct val="95000"/>
                  </a:lnSpc>
                  <a:spcBef>
                    <a:spcPct val="25000"/>
                  </a:spcBef>
                  <a:spcAft>
                    <a:spcPct val="10000"/>
                  </a:spcAft>
                  <a:buSzPct val="60000"/>
                  <a:defRPr/>
                </a:pPr>
                <a:endParaRPr lang="en-US" altLang="zh-CN" sz="1700" dirty="0">
                  <a:latin typeface="+mn-lt"/>
                  <a:cs typeface="ＭＳ Ｐゴシック" charset="-128"/>
                </a:endParaRPr>
              </a:p>
              <a:p>
                <a:pPr lvl="1" algn="just">
                  <a:lnSpc>
                    <a:spcPct val="95000"/>
                  </a:lnSpc>
                  <a:spcBef>
                    <a:spcPct val="25000"/>
                  </a:spcBef>
                  <a:spcAft>
                    <a:spcPct val="10000"/>
                  </a:spcAft>
                  <a:buSzPct val="60000"/>
                  <a:defRPr/>
                </a:pPr>
                <a:endParaRPr lang="en-US" altLang="zh-CN" sz="2000" dirty="0">
                  <a:cs typeface="ＭＳ Ｐゴシック" charset="-128"/>
                </a:endParaRP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276225" y="908720"/>
                <a:ext cx="8591550" cy="5832747"/>
              </a:xfrm>
              <a:prstGeom prst="rect">
                <a:avLst/>
              </a:prstGeom>
              <a:blipFill rotWithShape="0">
                <a:blip r:embed="rId3"/>
                <a:stretch>
                  <a:fillRect l="-142" t="-1045" r="-780" b="-10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pPr>
              <a:defRPr/>
            </a:pPr>
            <a:fld id="{B2D9E1CE-3C7F-4ACF-8753-53AB71A600F5}" type="slidenum">
              <a:rPr lang="en-US" altLang="ko-KR" smtClean="0"/>
              <a:pPr>
                <a:defRPr/>
              </a:pPr>
              <a:t>18</a:t>
            </a:fld>
            <a:endParaRPr lang="en-US" altLang="ko-KR"/>
          </a:p>
        </p:txBody>
      </p:sp>
    </p:spTree>
    <p:extLst>
      <p:ext uri="{BB962C8B-B14F-4D97-AF65-F5344CB8AC3E}">
        <p14:creationId xmlns:p14="http://schemas.microsoft.com/office/powerpoint/2010/main" val="218937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0" y="122238"/>
            <a:ext cx="9144000" cy="714375"/>
          </a:xfrm>
        </p:spPr>
        <p:txBody>
          <a:bodyPr/>
          <a:lstStyle/>
          <a:p>
            <a:pPr algn="ctr" eaLnBrk="1" hangingPunct="1"/>
            <a:r>
              <a:rPr lang="en-US" altLang="zh-CN" sz="3500"/>
              <a:t>Problem Statement</a:t>
            </a:r>
          </a:p>
        </p:txBody>
      </p:sp>
      <p:sp>
        <p:nvSpPr>
          <p:cNvPr id="5" name="Rectangle 3"/>
          <p:cNvSpPr txBox="1">
            <a:spLocks noChangeArrowheads="1"/>
          </p:cNvSpPr>
          <p:nvPr/>
        </p:nvSpPr>
        <p:spPr bwMode="auto">
          <a:xfrm>
            <a:off x="276225" y="908720"/>
            <a:ext cx="8591550" cy="583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ts val="200"/>
              </a:spcBef>
              <a:spcAft>
                <a:spcPts val="0"/>
              </a:spcAft>
              <a:buSzPct val="60000"/>
              <a:defRPr/>
            </a:pPr>
            <a:r>
              <a:rPr lang="en-US" altLang="zh-CN" sz="2400" dirty="0">
                <a:latin typeface="+mn-lt"/>
                <a:cs typeface="ＭＳ Ｐゴシック" charset="-128"/>
              </a:rPr>
              <a:t>The </a:t>
            </a:r>
            <a:r>
              <a:rPr lang="en-US" altLang="zh-CN" sz="2400" dirty="0">
                <a:solidFill>
                  <a:srgbClr val="FF0000"/>
                </a:solidFill>
                <a:latin typeface="+mn-lt"/>
                <a:cs typeface="ＭＳ Ｐゴシック" charset="-128"/>
              </a:rPr>
              <a:t>offline</a:t>
            </a:r>
            <a:r>
              <a:rPr lang="en-US" altLang="zh-CN" sz="2400" dirty="0">
                <a:latin typeface="+mn-lt"/>
                <a:cs typeface="ＭＳ Ｐゴシック" charset="-128"/>
              </a:rPr>
              <a:t> scenario of LTC</a:t>
            </a:r>
            <a:r>
              <a:rPr lang="en-US" altLang="zh-CN" sz="2400" dirty="0">
                <a:cs typeface="ＭＳ Ｐゴシック" charset="-128"/>
              </a:rPr>
              <a:t>(all </a:t>
            </a:r>
            <a:r>
              <a:rPr lang="en-US" altLang="zh-CN" sz="2400" dirty="0" err="1">
                <a:cs typeface="ＭＳ Ｐゴシック" charset="-128"/>
              </a:rPr>
              <a:t>informations</a:t>
            </a:r>
            <a:r>
              <a:rPr lang="en-US" altLang="zh-CN" sz="2400" dirty="0">
                <a:cs typeface="ＭＳ Ｐゴシック" charset="-128"/>
              </a:rPr>
              <a:t> are known beforehand) </a:t>
            </a:r>
            <a:r>
              <a:rPr lang="en-US" altLang="zh-CN" sz="2400" dirty="0">
                <a:latin typeface="+mn-lt"/>
                <a:cs typeface="ＭＳ Ｐゴシック" charset="-128"/>
              </a:rPr>
              <a:t> is </a:t>
            </a:r>
            <a:r>
              <a:rPr lang="en-US" altLang="zh-CN" sz="2400" dirty="0">
                <a:solidFill>
                  <a:srgbClr val="FF0000"/>
                </a:solidFill>
                <a:latin typeface="+mn-lt"/>
                <a:cs typeface="ＭＳ Ｐゴシック" charset="-128"/>
              </a:rPr>
              <a:t>NP-hard</a:t>
            </a:r>
            <a:r>
              <a:rPr lang="en-US" altLang="zh-CN" sz="2400" dirty="0">
                <a:latin typeface="+mn-lt"/>
                <a:cs typeface="ＭＳ Ｐゴシック" charset="-128"/>
              </a:rPr>
              <a:t>.</a:t>
            </a:r>
          </a:p>
          <a:p>
            <a:pPr lvl="1" algn="just">
              <a:lnSpc>
                <a:spcPct val="95000"/>
              </a:lnSpc>
              <a:spcBef>
                <a:spcPct val="25000"/>
              </a:spcBef>
              <a:spcAft>
                <a:spcPct val="10000"/>
              </a:spcAft>
              <a:buSzPct val="60000"/>
              <a:defRPr/>
            </a:pPr>
            <a:r>
              <a:rPr lang="en-US" altLang="zh-CN" sz="2100" dirty="0">
                <a:latin typeface="+mn-lt"/>
                <a:cs typeface="ＭＳ Ｐゴシック" charset="-128"/>
              </a:rPr>
              <a:t>We prove its NP-hardness by reducing from an NP-complete problem, 3-partition problem.</a:t>
            </a:r>
          </a:p>
          <a:p>
            <a:pPr lvl="1" algn="just">
              <a:lnSpc>
                <a:spcPct val="95000"/>
              </a:lnSpc>
              <a:spcBef>
                <a:spcPct val="25000"/>
              </a:spcBef>
              <a:spcAft>
                <a:spcPct val="10000"/>
              </a:spcAft>
              <a:buSzPct val="60000"/>
              <a:defRPr/>
            </a:pPr>
            <a:r>
              <a:rPr lang="en-US" altLang="zh-CN" sz="2100" dirty="0">
                <a:latin typeface="+mn-lt"/>
                <a:cs typeface="ＭＳ Ｐゴシック" charset="-128"/>
              </a:rPr>
              <a:t>We </a:t>
            </a:r>
            <a:r>
              <a:rPr lang="en-US" altLang="zh-CN" sz="2100">
                <a:latin typeface="+mn-lt"/>
                <a:cs typeface="ＭＳ Ｐゴシック" charset="-128"/>
              </a:rPr>
              <a:t>propose </a:t>
            </a:r>
            <a:r>
              <a:rPr lang="en-US" altLang="zh-CN" sz="2100" smtClean="0">
                <a:latin typeface="+mn-lt"/>
                <a:cs typeface="ＭＳ Ｐゴシック" charset="-128"/>
              </a:rPr>
              <a:t> a  batch-based  approximation  algorithm</a:t>
            </a:r>
          </a:p>
          <a:p>
            <a:pPr marL="349250" lvl="1" indent="0" algn="just">
              <a:lnSpc>
                <a:spcPct val="95000"/>
              </a:lnSpc>
              <a:spcBef>
                <a:spcPct val="25000"/>
              </a:spcBef>
              <a:spcAft>
                <a:spcPct val="10000"/>
              </a:spcAft>
              <a:buSzPct val="60000"/>
              <a:buNone/>
              <a:defRPr/>
            </a:pPr>
            <a:r>
              <a:rPr lang="en-US" altLang="zh-CN" sz="2100">
                <a:latin typeface="+mn-lt"/>
                <a:cs typeface="ＭＳ Ｐゴシック" charset="-128"/>
              </a:rPr>
              <a:t> </a:t>
            </a:r>
            <a:r>
              <a:rPr lang="en-US" altLang="zh-CN" sz="2100" smtClean="0">
                <a:latin typeface="+mn-lt"/>
                <a:cs typeface="ＭＳ Ｐゴシック" charset="-128"/>
              </a:rPr>
              <a:t>   </a:t>
            </a:r>
            <a:r>
              <a:rPr lang="zh-CN" altLang="en-US" sz="2100" smtClean="0">
                <a:latin typeface="+mn-lt"/>
                <a:cs typeface="ＭＳ Ｐゴシック" charset="-128"/>
              </a:rPr>
              <a:t>（</a:t>
            </a:r>
            <a:r>
              <a:rPr lang="en-US" altLang="zh-CN" sz="2100" smtClean="0">
                <a:latin typeface="+mn-lt"/>
                <a:cs typeface="ＭＳ Ｐゴシック" charset="-128"/>
              </a:rPr>
              <a:t>MCF-LTC</a:t>
            </a:r>
            <a:r>
              <a:rPr lang="zh-CN" altLang="en-US" sz="2100" smtClean="0">
                <a:latin typeface="+mn-lt"/>
                <a:cs typeface="ＭＳ Ｐゴシック" charset="-128"/>
              </a:rPr>
              <a:t>）</a:t>
            </a:r>
            <a:r>
              <a:rPr lang="en-US" altLang="zh-CN" sz="2100" smtClean="0">
                <a:latin typeface="+mn-lt"/>
                <a:cs typeface="ＭＳ Ｐゴシック" charset="-128"/>
              </a:rPr>
              <a:t> </a:t>
            </a:r>
            <a:r>
              <a:rPr lang="en-US" altLang="zh-CN" sz="2100" dirty="0">
                <a:latin typeface="+mn-lt"/>
                <a:cs typeface="ＭＳ Ｐゴシック" charset="-128"/>
              </a:rPr>
              <a:t>with approximation ratio 7.5.</a:t>
            </a:r>
          </a:p>
          <a:p>
            <a:pPr lvl="1" algn="just">
              <a:lnSpc>
                <a:spcPct val="95000"/>
              </a:lnSpc>
              <a:spcBef>
                <a:spcPct val="25000"/>
              </a:spcBef>
              <a:spcAft>
                <a:spcPct val="10000"/>
              </a:spcAft>
              <a:buSzPct val="60000"/>
              <a:defRPr/>
            </a:pPr>
            <a:endParaRPr lang="en-US" altLang="zh-CN" sz="2000" dirty="0">
              <a:latin typeface="+mn-lt"/>
              <a:cs typeface="ＭＳ Ｐゴシック" charset="-128"/>
            </a:endParaRPr>
          </a:p>
          <a:p>
            <a:pPr lvl="2" algn="just">
              <a:lnSpc>
                <a:spcPct val="95000"/>
              </a:lnSpc>
              <a:spcBef>
                <a:spcPct val="25000"/>
              </a:spcBef>
              <a:spcAft>
                <a:spcPct val="10000"/>
              </a:spcAft>
              <a:buSzPct val="60000"/>
              <a:defRPr/>
            </a:pPr>
            <a:endParaRPr lang="en-US" altLang="zh-CN" sz="1700" dirty="0">
              <a:latin typeface="+mn-lt"/>
              <a:cs typeface="ＭＳ Ｐゴシック" charset="-128"/>
            </a:endParaRPr>
          </a:p>
          <a:p>
            <a:pPr lvl="1" algn="just">
              <a:lnSpc>
                <a:spcPct val="95000"/>
              </a:lnSpc>
              <a:spcBef>
                <a:spcPct val="25000"/>
              </a:spcBef>
              <a:spcAft>
                <a:spcPct val="10000"/>
              </a:spcAft>
              <a:buSzPct val="60000"/>
              <a:defRPr/>
            </a:pPr>
            <a:endParaRPr lang="en-US" altLang="zh-CN" sz="2000" dirty="0">
              <a:cs typeface="ＭＳ Ｐゴシック" charset="-128"/>
            </a:endParaRPr>
          </a:p>
        </p:txBody>
      </p:sp>
      <p:sp>
        <p:nvSpPr>
          <p:cNvPr id="3" name="灯片编号占位符 2"/>
          <p:cNvSpPr>
            <a:spLocks noGrp="1"/>
          </p:cNvSpPr>
          <p:nvPr>
            <p:ph type="sldNum" sz="quarter" idx="12"/>
          </p:nvPr>
        </p:nvSpPr>
        <p:spPr/>
        <p:txBody>
          <a:bodyPr/>
          <a:lstStyle/>
          <a:p>
            <a:pPr>
              <a:defRPr/>
            </a:pPr>
            <a:fld id="{B2D9E1CE-3C7F-4ACF-8753-53AB71A600F5}" type="slidenum">
              <a:rPr lang="en-US" altLang="ko-KR" smtClean="0"/>
              <a:pPr>
                <a:defRPr/>
              </a:pPr>
              <a:t>19</a:t>
            </a:fld>
            <a:endParaRPr lang="en-US" altLang="ko-KR"/>
          </a:p>
        </p:txBody>
      </p:sp>
    </p:spTree>
    <p:extLst>
      <p:ext uri="{BB962C8B-B14F-4D97-AF65-F5344CB8AC3E}">
        <p14:creationId xmlns:p14="http://schemas.microsoft.com/office/powerpoint/2010/main" val="2965418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a:t>Conclusions</a:t>
            </a:r>
            <a:endParaRPr lang="en-US" altLang="zh-CN" sz="3200" dirty="0"/>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2</a:t>
            </a:fld>
            <a:endParaRPr lang="en-US" altLang="ko-K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0" y="122238"/>
            <a:ext cx="9144000" cy="714375"/>
          </a:xfrm>
        </p:spPr>
        <p:txBody>
          <a:bodyPr/>
          <a:lstStyle/>
          <a:p>
            <a:pPr algn="ctr" eaLnBrk="1" hangingPunct="1"/>
            <a:r>
              <a:rPr lang="en-US" altLang="zh-CN" sz="3500"/>
              <a:t>Problem Statement</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285197" y="942005"/>
                <a:ext cx="8591550" cy="5832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smtClean="0">
                    <a:latin typeface="+mn-lt"/>
                    <a:cs typeface="ＭＳ Ｐゴシック" charset="-128"/>
                  </a:rPr>
                  <a:t>Running example</a:t>
                </a:r>
              </a:p>
              <a:p>
                <a:pPr lvl="1" algn="just">
                  <a:lnSpc>
                    <a:spcPct val="95000"/>
                  </a:lnSpc>
                  <a:spcBef>
                    <a:spcPct val="25000"/>
                  </a:spcBef>
                  <a:spcAft>
                    <a:spcPct val="10000"/>
                  </a:spcAft>
                  <a:buSzPct val="60000"/>
                  <a:defRPr/>
                </a:pPr>
                <a:r>
                  <a:rPr lang="en-US" altLang="zh-CN" sz="2100">
                    <a:cs typeface="ＭＳ Ｐゴシック" charset="-128"/>
                  </a:rPr>
                  <a:t>tolerable error rate </a:t>
                </a:r>
                <a14:m>
                  <m:oMath xmlns:m="http://schemas.openxmlformats.org/officeDocument/2006/math">
                    <m:r>
                      <a:rPr lang="zh-CN" altLang="en-US" sz="2100" i="1" smtClean="0">
                        <a:latin typeface="Cambria Math" panose="02040503050406030204" pitchFamily="18" charset="0"/>
                        <a:cs typeface="ＭＳ Ｐゴシック" charset="-128"/>
                      </a:rPr>
                      <m:t>𝝐</m:t>
                    </m:r>
                    <m:r>
                      <a:rPr lang="en-US" altLang="zh-CN" sz="2100" i="1" smtClean="0">
                        <a:latin typeface="Cambria Math" panose="02040503050406030204" pitchFamily="18" charset="0"/>
                        <a:cs typeface="ＭＳ Ｐゴシック" charset="-128"/>
                      </a:rPr>
                      <m:t>=</m:t>
                    </m:r>
                    <m:r>
                      <a:rPr lang="en-US" altLang="zh-CN" sz="2100" i="1">
                        <a:latin typeface="Cambria Math" panose="02040503050406030204" pitchFamily="18" charset="0"/>
                        <a:cs typeface="ＭＳ Ｐゴシック" charset="-128"/>
                      </a:rPr>
                      <m:t>𝟎</m:t>
                    </m:r>
                    <m:r>
                      <a:rPr lang="en-US" altLang="zh-CN" sz="2100" i="1">
                        <a:latin typeface="Cambria Math" panose="02040503050406030204" pitchFamily="18" charset="0"/>
                        <a:cs typeface="ＭＳ Ｐゴシック" charset="-128"/>
                      </a:rPr>
                      <m:t>.</m:t>
                    </m:r>
                    <m:r>
                      <a:rPr lang="en-US" altLang="zh-CN" sz="2100" i="1">
                        <a:latin typeface="Cambria Math" panose="02040503050406030204" pitchFamily="18" charset="0"/>
                        <a:cs typeface="ＭＳ Ｐゴシック" charset="-128"/>
                      </a:rPr>
                      <m:t>𝟐</m:t>
                    </m:r>
                    <m:r>
                      <a:rPr lang="zh-CN" altLang="en-US" sz="2100" i="1">
                        <a:latin typeface="Cambria Math" panose="02040503050406030204" pitchFamily="18" charset="0"/>
                        <a:cs typeface="ＭＳ Ｐゴシック" charset="-128"/>
                      </a:rPr>
                      <m:t>（</m:t>
                    </m:r>
                    <m:r>
                      <a:rPr lang="zh-CN" altLang="en-US" sz="2100" i="1" smtClean="0">
                        <a:latin typeface="Cambria Math" panose="02040503050406030204" pitchFamily="18" charset="0"/>
                        <a:cs typeface="ＭＳ Ｐゴシック" charset="-128"/>
                      </a:rPr>
                      <m:t>𝜹</m:t>
                    </m:r>
                    <m:r>
                      <a:rPr lang="en-US" altLang="zh-CN" sz="2100" i="1">
                        <a:latin typeface="Cambria Math" panose="02040503050406030204" pitchFamily="18" charset="0"/>
                        <a:cs typeface="ＭＳ Ｐゴシック" charset="-128"/>
                      </a:rPr>
                      <m:t>=</m:t>
                    </m:r>
                    <m:r>
                      <a:rPr lang="en-US" altLang="zh-CN" sz="2100" b="1" i="1" smtClean="0">
                        <a:latin typeface="Cambria Math" panose="02040503050406030204" pitchFamily="18" charset="0"/>
                        <a:cs typeface="ＭＳ Ｐゴシック" charset="-128"/>
                      </a:rPr>
                      <m:t>𝟑</m:t>
                    </m:r>
                    <m:r>
                      <a:rPr lang="en-US" altLang="zh-CN" sz="2100" b="1" i="1" smtClean="0">
                        <a:latin typeface="Cambria Math" panose="02040503050406030204" pitchFamily="18" charset="0"/>
                        <a:cs typeface="ＭＳ Ｐゴシック" charset="-128"/>
                      </a:rPr>
                      <m:t>.</m:t>
                    </m:r>
                    <m:r>
                      <a:rPr lang="en-US" altLang="zh-CN" sz="2100" b="1" i="1" smtClean="0">
                        <a:latin typeface="Cambria Math" panose="02040503050406030204" pitchFamily="18" charset="0"/>
                        <a:cs typeface="ＭＳ Ｐゴシック" charset="-128"/>
                      </a:rPr>
                      <m:t>𝟐𝟐</m:t>
                    </m:r>
                    <m:r>
                      <a:rPr lang="zh-CN" altLang="en-US" sz="2100" i="1">
                        <a:latin typeface="Cambria Math" panose="02040503050406030204" pitchFamily="18" charset="0"/>
                        <a:cs typeface="ＭＳ Ｐゴシック" charset="-128"/>
                      </a:rPr>
                      <m:t>）</m:t>
                    </m:r>
                  </m:oMath>
                </a14:m>
                <a:endParaRPr lang="en-US" altLang="zh-CN" sz="2100">
                  <a:cs typeface="ＭＳ Ｐゴシック" charset="-128"/>
                </a:endParaRPr>
              </a:p>
              <a:p>
                <a:pPr lvl="1" algn="just">
                  <a:lnSpc>
                    <a:spcPct val="95000"/>
                  </a:lnSpc>
                  <a:spcBef>
                    <a:spcPct val="25000"/>
                  </a:spcBef>
                  <a:spcAft>
                    <a:spcPct val="10000"/>
                  </a:spcAft>
                  <a:buSzPct val="60000"/>
                  <a:defRPr/>
                </a:pPr>
                <a:endParaRPr lang="en-US" altLang="zh-CN" sz="1300">
                  <a:latin typeface="+mn-lt"/>
                  <a:cs typeface="ＭＳ Ｐゴシック" charset="-128"/>
                </a:endParaRPr>
              </a:p>
              <a:p>
                <a:pPr lvl="1" algn="just">
                  <a:lnSpc>
                    <a:spcPct val="95000"/>
                  </a:lnSpc>
                  <a:spcBef>
                    <a:spcPct val="25000"/>
                  </a:spcBef>
                  <a:spcAft>
                    <a:spcPct val="10000"/>
                  </a:spcAft>
                  <a:buSzPct val="60000"/>
                  <a:defRPr/>
                </a:pPr>
                <a:endParaRPr lang="en-US" altLang="zh-CN" sz="2000">
                  <a:latin typeface="+mn-lt"/>
                  <a:cs typeface="ＭＳ Ｐゴシック" charset="-128"/>
                </a:endParaRPr>
              </a:p>
              <a:p>
                <a:pPr lvl="2" algn="just">
                  <a:lnSpc>
                    <a:spcPct val="95000"/>
                  </a:lnSpc>
                  <a:spcBef>
                    <a:spcPct val="25000"/>
                  </a:spcBef>
                  <a:spcAft>
                    <a:spcPct val="10000"/>
                  </a:spcAft>
                  <a:buSzPct val="60000"/>
                  <a:defRPr/>
                </a:pPr>
                <a:endParaRPr lang="en-US" altLang="zh-CN" sz="1700" dirty="0">
                  <a:latin typeface="+mn-lt"/>
                  <a:cs typeface="ＭＳ Ｐゴシック" charset="-128"/>
                </a:endParaRPr>
              </a:p>
              <a:p>
                <a:pPr lvl="1" algn="just">
                  <a:lnSpc>
                    <a:spcPct val="95000"/>
                  </a:lnSpc>
                  <a:spcBef>
                    <a:spcPct val="25000"/>
                  </a:spcBef>
                  <a:spcAft>
                    <a:spcPct val="10000"/>
                  </a:spcAft>
                  <a:buSzPct val="60000"/>
                  <a:defRPr/>
                </a:pPr>
                <a:endParaRPr lang="en-US" altLang="zh-CN" sz="2000" dirty="0">
                  <a:cs typeface="ＭＳ Ｐゴシック" charset="-128"/>
                </a:endParaRP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285197" y="942005"/>
                <a:ext cx="8591550" cy="5832747"/>
              </a:xfrm>
              <a:prstGeom prst="rect">
                <a:avLst/>
              </a:prstGeom>
              <a:blipFill rotWithShape="0">
                <a:blip r:embed="rId3"/>
                <a:stretch>
                  <a:fillRect l="-355" t="-15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0647" t="16487" r="14087" b="30936"/>
          <a:stretch/>
        </p:blipFill>
        <p:spPr>
          <a:xfrm>
            <a:off x="180126" y="2587719"/>
            <a:ext cx="5661402" cy="3400614"/>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59114" t="47416" r="36322" b="47740"/>
          <a:stretch/>
        </p:blipFill>
        <p:spPr>
          <a:xfrm>
            <a:off x="4306154" y="3547286"/>
            <a:ext cx="343333" cy="313258"/>
          </a:xfrm>
          <a:prstGeom prst="rect">
            <a:avLst/>
          </a:prstGeom>
        </p:spPr>
      </p:pic>
      <p:pic>
        <p:nvPicPr>
          <p:cNvPr id="9" name="图片 8"/>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653" t="12801" r="72673" b="72714"/>
          <a:stretch/>
        </p:blipFill>
        <p:spPr>
          <a:xfrm>
            <a:off x="1147177" y="3117151"/>
            <a:ext cx="678296" cy="795192"/>
          </a:xfrm>
          <a:prstGeom prst="rect">
            <a:avLst/>
          </a:prstGeom>
        </p:spPr>
      </p:pic>
      <p:grpSp>
        <p:nvGrpSpPr>
          <p:cNvPr id="10" name="组合 9"/>
          <p:cNvGrpSpPr/>
          <p:nvPr/>
        </p:nvGrpSpPr>
        <p:grpSpPr>
          <a:xfrm>
            <a:off x="878523" y="2788443"/>
            <a:ext cx="1290156" cy="493886"/>
            <a:chOff x="10493947" y="2758393"/>
            <a:chExt cx="1482933" cy="591837"/>
          </a:xfrm>
        </p:grpSpPr>
        <p:sp>
          <p:nvSpPr>
            <p:cNvPr id="11" name="矩形 10"/>
            <p:cNvSpPr/>
            <p:nvPr/>
          </p:nvSpPr>
          <p:spPr>
            <a:xfrm>
              <a:off x="10493947" y="2758393"/>
              <a:ext cx="1482933" cy="39933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0800000">
              <a:off x="10988767" y="3161875"/>
              <a:ext cx="452654" cy="188355"/>
            </a:xfrm>
            <a:prstGeom prst="triangle">
              <a:avLst>
                <a:gd name="adj" fmla="val 51492"/>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502347" flipH="1">
              <a:off x="11029681" y="3029248"/>
              <a:ext cx="69010" cy="151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3017565">
              <a:off x="11328854" y="3083867"/>
              <a:ext cx="115200" cy="49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033161" y="3124303"/>
              <a:ext cx="35835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899642" y="2783261"/>
            <a:ext cx="1230014" cy="300981"/>
          </a:xfrm>
          <a:prstGeom prst="rect">
            <a:avLst/>
          </a:prstGeom>
          <a:noFill/>
        </p:spPr>
        <p:txBody>
          <a:bodyPr wrap="square" rtlCol="0">
            <a:spAutoFit/>
          </a:bodyPr>
          <a:lstStyle/>
          <a:p>
            <a:pPr algn="ctr"/>
            <a:r>
              <a:rPr lang="en-US" altLang="zh-CN" sz="1600">
                <a:latin typeface="Arial Unicode MS" panose="020B0604020202020204" pitchFamily="34" charset="-122"/>
                <a:ea typeface="Arial Unicode MS" panose="020B0604020202020204" pitchFamily="34" charset="-122"/>
                <a:cs typeface="Arial Unicode MS" panose="020B0604020202020204" pitchFamily="34" charset="-122"/>
              </a:rPr>
              <a:t>Think Cafe</a:t>
            </a: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 name="图片 16"/>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653" t="12801" r="72673" b="72714"/>
          <a:stretch/>
        </p:blipFill>
        <p:spPr>
          <a:xfrm>
            <a:off x="2381804" y="4477928"/>
            <a:ext cx="678296" cy="795192"/>
          </a:xfrm>
          <a:prstGeom prst="rect">
            <a:avLst/>
          </a:prstGeom>
        </p:spPr>
      </p:pic>
      <p:grpSp>
        <p:nvGrpSpPr>
          <p:cNvPr id="18" name="组合 17"/>
          <p:cNvGrpSpPr/>
          <p:nvPr/>
        </p:nvGrpSpPr>
        <p:grpSpPr>
          <a:xfrm>
            <a:off x="2103136" y="4185970"/>
            <a:ext cx="1290156" cy="479955"/>
            <a:chOff x="10494214" y="2775086"/>
            <a:chExt cx="1482933" cy="575144"/>
          </a:xfrm>
        </p:grpSpPr>
        <p:sp>
          <p:nvSpPr>
            <p:cNvPr id="19" name="矩形 18"/>
            <p:cNvSpPr/>
            <p:nvPr/>
          </p:nvSpPr>
          <p:spPr>
            <a:xfrm>
              <a:off x="10494214" y="2775086"/>
              <a:ext cx="1482933" cy="371703"/>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0800000">
              <a:off x="10988767" y="3161875"/>
              <a:ext cx="452654" cy="188355"/>
            </a:xfrm>
            <a:prstGeom prst="triangle">
              <a:avLst>
                <a:gd name="adj" fmla="val 51492"/>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2502347" flipH="1">
              <a:off x="11029681" y="3029248"/>
              <a:ext cx="69010" cy="151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3017565">
              <a:off x="11328854" y="3083867"/>
              <a:ext cx="115200" cy="49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1033161" y="3124303"/>
              <a:ext cx="35835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2127800" y="4166024"/>
            <a:ext cx="1224095" cy="300981"/>
          </a:xfrm>
          <a:prstGeom prst="rect">
            <a:avLst/>
          </a:prstGeom>
          <a:noFill/>
        </p:spPr>
        <p:txBody>
          <a:bodyPr wrap="square" rtlCol="0">
            <a:spAutoFit/>
          </a:bodyPr>
          <a:lstStyle/>
          <a:p>
            <a:pPr algn="ctr"/>
            <a:r>
              <a:rPr lang="en-US" altLang="zh-CN" sz="1600">
                <a:latin typeface="Arial Unicode MS" panose="020B0604020202020204" pitchFamily="34" charset="-122"/>
                <a:ea typeface="Arial Unicode MS" panose="020B0604020202020204" pitchFamily="34" charset="-122"/>
                <a:cs typeface="Arial Unicode MS" panose="020B0604020202020204" pitchFamily="34" charset="-122"/>
              </a:rPr>
              <a:t>Yee Shun</a:t>
            </a: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矩形 24"/>
          <p:cNvSpPr/>
          <p:nvPr/>
        </p:nvSpPr>
        <p:spPr>
          <a:xfrm>
            <a:off x="4105373" y="4484423"/>
            <a:ext cx="587664" cy="472381"/>
          </a:xfrm>
          <a:prstGeom prst="rect">
            <a:avLst/>
          </a:prstGeom>
          <a:solidFill>
            <a:srgbClr val="E3E1E0"/>
          </a:solidFill>
          <a:ln>
            <a:solidFill>
              <a:srgbClr val="E3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653" t="12801" r="72673" b="72714"/>
          <a:stretch/>
        </p:blipFill>
        <p:spPr>
          <a:xfrm>
            <a:off x="4203161" y="3624983"/>
            <a:ext cx="678296" cy="795192"/>
          </a:xfrm>
          <a:prstGeom prst="rect">
            <a:avLst/>
          </a:prstGeom>
        </p:spPr>
      </p:pic>
      <p:sp>
        <p:nvSpPr>
          <p:cNvPr id="27" name="矩形 26"/>
          <p:cNvSpPr/>
          <p:nvPr/>
        </p:nvSpPr>
        <p:spPr>
          <a:xfrm>
            <a:off x="4081230" y="3343572"/>
            <a:ext cx="999484" cy="298663"/>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a:off x="4414734" y="3645699"/>
            <a:ext cx="305084" cy="157181"/>
          </a:xfrm>
          <a:prstGeom prst="triangle">
            <a:avLst>
              <a:gd name="adj" fmla="val 51492"/>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2732043" flipH="1">
            <a:off x="4425395" y="3604519"/>
            <a:ext cx="52165" cy="51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rot="2559131">
            <a:off x="4659384" y="3588811"/>
            <a:ext cx="56804" cy="58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444655" y="3614345"/>
            <a:ext cx="241526" cy="3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077779" y="3332199"/>
            <a:ext cx="1013160" cy="300981"/>
          </a:xfrm>
          <a:prstGeom prst="rect">
            <a:avLst/>
          </a:prstGeom>
          <a:noFill/>
        </p:spPr>
        <p:txBody>
          <a:bodyPr wrap="square" rtlCol="0">
            <a:spAutoFit/>
          </a:bodyPr>
          <a:lstStyle/>
          <a:p>
            <a:pPr algn="ctr"/>
            <a:r>
              <a:rPr lang="en-US" altLang="zh-CN" sz="1600">
                <a:latin typeface="Arial Unicode MS" panose="020B0604020202020204" pitchFamily="34" charset="-122"/>
                <a:ea typeface="Arial Unicode MS" panose="020B0604020202020204" pitchFamily="34" charset="-122"/>
                <a:cs typeface="Arial Unicode MS" panose="020B0604020202020204" pitchFamily="34" charset="-122"/>
              </a:rPr>
              <a:t>SOGO</a:t>
            </a: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41" name="图片 40"/>
          <p:cNvPicPr>
            <a:picLocks noChangeAspect="1"/>
          </p:cNvPicPr>
          <p:nvPr/>
        </p:nvPicPr>
        <p:blipFill rotWithShape="1">
          <a:blip r:embed="rId6">
            <a:clrChange>
              <a:clrFrom>
                <a:srgbClr val="FFFFFF"/>
              </a:clrFrom>
              <a:clrTo>
                <a:srgbClr val="FFFFFF">
                  <a:alpha val="0"/>
                </a:srgbClr>
              </a:clrTo>
            </a:clrChange>
          </a:blip>
          <a:srcRect t="11415" r="89999" b="50797"/>
          <a:stretch/>
        </p:blipFill>
        <p:spPr>
          <a:xfrm>
            <a:off x="1110464" y="3618171"/>
            <a:ext cx="361855" cy="352534"/>
          </a:xfrm>
          <a:prstGeom prst="rect">
            <a:avLst/>
          </a:prstGeom>
        </p:spPr>
      </p:pic>
      <p:pic>
        <p:nvPicPr>
          <p:cNvPr id="42" name="图片 41"/>
          <p:cNvPicPr>
            <a:picLocks noChangeAspect="1"/>
          </p:cNvPicPr>
          <p:nvPr/>
        </p:nvPicPr>
        <p:blipFill rotWithShape="1">
          <a:blip r:embed="rId6">
            <a:clrChange>
              <a:clrFrom>
                <a:srgbClr val="FFFFFF"/>
              </a:clrFrom>
              <a:clrTo>
                <a:srgbClr val="FFFFFF">
                  <a:alpha val="0"/>
                </a:srgbClr>
              </a:clrTo>
            </a:clrChange>
          </a:blip>
          <a:srcRect l="9809" t="9357" r="80997" b="55486"/>
          <a:stretch/>
        </p:blipFill>
        <p:spPr>
          <a:xfrm>
            <a:off x="2340213" y="4882040"/>
            <a:ext cx="317171" cy="312737"/>
          </a:xfrm>
          <a:prstGeom prst="rect">
            <a:avLst/>
          </a:prstGeom>
        </p:spPr>
      </p:pic>
      <p:pic>
        <p:nvPicPr>
          <p:cNvPr id="43" name="图片 42"/>
          <p:cNvPicPr>
            <a:picLocks noChangeAspect="1"/>
          </p:cNvPicPr>
          <p:nvPr/>
        </p:nvPicPr>
        <p:blipFill rotWithShape="1">
          <a:blip r:embed="rId6">
            <a:clrChange>
              <a:clrFrom>
                <a:srgbClr val="FFFFFF"/>
              </a:clrFrom>
              <a:clrTo>
                <a:srgbClr val="FFFFFF">
                  <a:alpha val="0"/>
                </a:srgbClr>
              </a:clrTo>
            </a:clrChange>
          </a:blip>
          <a:srcRect l="19003" t="13506" r="72574" b="56838"/>
          <a:stretch/>
        </p:blipFill>
        <p:spPr>
          <a:xfrm>
            <a:off x="4680721" y="4068669"/>
            <a:ext cx="340324" cy="308992"/>
          </a:xfrm>
          <a:prstGeom prst="rect">
            <a:avLst/>
          </a:prstGeom>
        </p:spPr>
      </p:pic>
      <p:sp>
        <p:nvSpPr>
          <p:cNvPr id="52" name="矩形 51"/>
          <p:cNvSpPr/>
          <p:nvPr/>
        </p:nvSpPr>
        <p:spPr>
          <a:xfrm>
            <a:off x="179512" y="2564904"/>
            <a:ext cx="5682307" cy="34563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6083599" y="1029440"/>
            <a:ext cx="2909540" cy="1839974"/>
            <a:chOff x="3058635" y="463615"/>
            <a:chExt cx="6144185" cy="3925505"/>
          </a:xfrm>
        </p:grpSpPr>
        <p:pic>
          <p:nvPicPr>
            <p:cNvPr id="59" name="图片 58"/>
            <p:cNvPicPr>
              <a:picLocks noChangeAspect="1"/>
            </p:cNvPicPr>
            <p:nvPr/>
          </p:nvPicPr>
          <p:blipFill rotWithShape="1">
            <a:blip r:embed="rId7">
              <a:extLst>
                <a:ext uri="{28A0092B-C50C-407E-A947-70E740481C1C}">
                  <a14:useLocalDpi xmlns:a14="http://schemas.microsoft.com/office/drawing/2010/main" val="0"/>
                </a:ext>
              </a:extLst>
            </a:blip>
            <a:srcRect l="6380" t="34203" r="6821" b="35291"/>
            <a:stretch/>
          </p:blipFill>
          <p:spPr>
            <a:xfrm>
              <a:off x="3058635" y="463615"/>
              <a:ext cx="6131292" cy="3830856"/>
            </a:xfrm>
            <a:prstGeom prst="rect">
              <a:avLst/>
            </a:prstGeom>
          </p:spPr>
        </p:pic>
        <p:sp>
          <p:nvSpPr>
            <p:cNvPr id="60" name="矩形 59"/>
            <p:cNvSpPr/>
            <p:nvPr/>
          </p:nvSpPr>
          <p:spPr>
            <a:xfrm>
              <a:off x="3058635" y="463615"/>
              <a:ext cx="6144185" cy="39255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矩形 61"/>
          <p:cNvSpPr/>
          <p:nvPr/>
        </p:nvSpPr>
        <p:spPr bwMode="auto">
          <a:xfrm>
            <a:off x="6989487" y="2557331"/>
            <a:ext cx="1102552" cy="24367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34821" name="组合 34820"/>
          <p:cNvGrpSpPr/>
          <p:nvPr/>
        </p:nvGrpSpPr>
        <p:grpSpPr>
          <a:xfrm>
            <a:off x="6120196" y="4899367"/>
            <a:ext cx="2908419" cy="1841737"/>
            <a:chOff x="6094997" y="3115067"/>
            <a:chExt cx="2908419" cy="1841737"/>
          </a:xfrm>
        </p:grpSpPr>
        <p:grpSp>
          <p:nvGrpSpPr>
            <p:cNvPr id="70" name="组合 69"/>
            <p:cNvGrpSpPr/>
            <p:nvPr/>
          </p:nvGrpSpPr>
          <p:grpSpPr>
            <a:xfrm>
              <a:off x="6094997" y="3115067"/>
              <a:ext cx="2908419" cy="1841737"/>
              <a:chOff x="3058635" y="463615"/>
              <a:chExt cx="6144185" cy="3925505"/>
            </a:xfrm>
          </p:grpSpPr>
          <p:sp>
            <p:nvSpPr>
              <p:cNvPr id="71" name="矩形 70"/>
              <p:cNvSpPr/>
              <p:nvPr/>
            </p:nvSpPr>
            <p:spPr>
              <a:xfrm>
                <a:off x="3058635" y="463615"/>
                <a:ext cx="6144185" cy="39255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2" name="图片 71"/>
              <p:cNvPicPr>
                <a:picLocks noChangeAspect="1"/>
              </p:cNvPicPr>
              <p:nvPr/>
            </p:nvPicPr>
            <p:blipFill rotWithShape="1">
              <a:blip r:embed="rId8">
                <a:extLst>
                  <a:ext uri="{28A0092B-C50C-407E-A947-70E740481C1C}">
                    <a14:useLocalDpi xmlns:a14="http://schemas.microsoft.com/office/drawing/2010/main" val="0"/>
                  </a:ext>
                </a:extLst>
              </a:blip>
              <a:srcRect l="7236" t="34570" r="8477" b="34640"/>
              <a:stretch/>
            </p:blipFill>
            <p:spPr>
              <a:xfrm>
                <a:off x="3257588" y="549440"/>
                <a:ext cx="5780537" cy="3753853"/>
              </a:xfrm>
              <a:prstGeom prst="rect">
                <a:avLst/>
              </a:prstGeom>
            </p:spPr>
          </p:pic>
        </p:grpSp>
        <p:sp>
          <p:nvSpPr>
            <p:cNvPr id="73" name="矩形 72"/>
            <p:cNvSpPr/>
            <p:nvPr/>
          </p:nvSpPr>
          <p:spPr bwMode="auto">
            <a:xfrm>
              <a:off x="7038527" y="4600588"/>
              <a:ext cx="1102552" cy="24367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grpSp>
        <p:nvGrpSpPr>
          <p:cNvPr id="34831" name="组合 34830"/>
          <p:cNvGrpSpPr/>
          <p:nvPr/>
        </p:nvGrpSpPr>
        <p:grpSpPr>
          <a:xfrm>
            <a:off x="6109458" y="3003305"/>
            <a:ext cx="2872943" cy="1739454"/>
            <a:chOff x="6120196" y="5001161"/>
            <a:chExt cx="2872943" cy="1739454"/>
          </a:xfrm>
        </p:grpSpPr>
        <p:grpSp>
          <p:nvGrpSpPr>
            <p:cNvPr id="34830" name="组合 34829"/>
            <p:cNvGrpSpPr/>
            <p:nvPr/>
          </p:nvGrpSpPr>
          <p:grpSpPr>
            <a:xfrm>
              <a:off x="6120196" y="5001161"/>
              <a:ext cx="2872943" cy="1739454"/>
              <a:chOff x="6120196" y="5001161"/>
              <a:chExt cx="2872943" cy="1739454"/>
            </a:xfrm>
          </p:grpSpPr>
          <p:grpSp>
            <p:nvGrpSpPr>
              <p:cNvPr id="74" name="组合 73"/>
              <p:cNvGrpSpPr/>
              <p:nvPr/>
            </p:nvGrpSpPr>
            <p:grpSpPr>
              <a:xfrm>
                <a:off x="6120196" y="5001161"/>
                <a:ext cx="2872943" cy="1739454"/>
                <a:chOff x="3058633" y="492898"/>
                <a:chExt cx="6144185" cy="3925505"/>
              </a:xfrm>
            </p:grpSpPr>
            <p:sp>
              <p:nvSpPr>
                <p:cNvPr id="75" name="矩形 74"/>
                <p:cNvSpPr/>
                <p:nvPr/>
              </p:nvSpPr>
              <p:spPr>
                <a:xfrm>
                  <a:off x="3058633" y="492898"/>
                  <a:ext cx="6144185" cy="39255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6" name="图片 75"/>
                <p:cNvPicPr>
                  <a:picLocks noChangeAspect="1"/>
                </p:cNvPicPr>
                <p:nvPr/>
              </p:nvPicPr>
              <p:blipFill rotWithShape="1">
                <a:blip r:embed="rId9" cstate="print">
                  <a:extLst>
                    <a:ext uri="{28A0092B-C50C-407E-A947-70E740481C1C}">
                      <a14:useLocalDpi xmlns:a14="http://schemas.microsoft.com/office/drawing/2010/main" val="0"/>
                    </a:ext>
                  </a:extLst>
                </a:blip>
                <a:srcRect l="7195" t="32557" r="8018" b="33446"/>
                <a:stretch/>
              </p:blipFill>
              <p:spPr>
                <a:xfrm>
                  <a:off x="3501857" y="551467"/>
                  <a:ext cx="5349536" cy="3813270"/>
                </a:xfrm>
                <a:prstGeom prst="rect">
                  <a:avLst/>
                </a:prstGeom>
              </p:spPr>
            </p:pic>
          </p:grpSp>
          <p:sp>
            <p:nvSpPr>
              <p:cNvPr id="78" name="矩形 77"/>
              <p:cNvSpPr/>
              <p:nvPr/>
            </p:nvSpPr>
            <p:spPr bwMode="auto">
              <a:xfrm>
                <a:off x="7026853" y="6470648"/>
                <a:ext cx="1102552" cy="24367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sp>
          <p:nvSpPr>
            <p:cNvPr id="34822" name="矩形 34821"/>
            <p:cNvSpPr/>
            <p:nvPr/>
          </p:nvSpPr>
          <p:spPr bwMode="auto">
            <a:xfrm>
              <a:off x="6786274" y="5024604"/>
              <a:ext cx="1939771" cy="34227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pic>
          <p:nvPicPr>
            <p:cNvPr id="79" name="图片 78"/>
            <p:cNvPicPr>
              <a:picLocks noChangeAspect="1"/>
            </p:cNvPicPr>
            <p:nvPr/>
          </p:nvPicPr>
          <p:blipFill rotWithShape="1">
            <a:blip r:embed="rId9" cstate="print">
              <a:extLst>
                <a:ext uri="{28A0092B-C50C-407E-A947-70E740481C1C}">
                  <a14:useLocalDpi xmlns:a14="http://schemas.microsoft.com/office/drawing/2010/main" val="0"/>
                </a:ext>
              </a:extLst>
            </a:blip>
            <a:srcRect l="23511" t="32558" r="37810" b="63196"/>
            <a:stretch/>
          </p:blipFill>
          <p:spPr>
            <a:xfrm>
              <a:off x="6806016" y="5134504"/>
              <a:ext cx="1141098" cy="211086"/>
            </a:xfrm>
            <a:prstGeom prst="rect">
              <a:avLst/>
            </a:prstGeom>
          </p:spPr>
        </p:pic>
      </p:grpSp>
      <p:cxnSp>
        <p:nvCxnSpPr>
          <p:cNvPr id="34824" name="直接箭头连接符 34823"/>
          <p:cNvCxnSpPr>
            <a:stCxn id="16" idx="0"/>
            <a:endCxn id="60" idx="1"/>
          </p:cNvCxnSpPr>
          <p:nvPr/>
        </p:nvCxnSpPr>
        <p:spPr bwMode="auto">
          <a:xfrm flipV="1">
            <a:off x="1514649" y="1949427"/>
            <a:ext cx="4568950" cy="833834"/>
          </a:xfrm>
          <a:prstGeom prst="straightConnector1">
            <a:avLst/>
          </a:prstGeom>
          <a:solidFill>
            <a:srgbClr val="C0C0C0">
              <a:alpha val="0"/>
            </a:srgbClr>
          </a:solidFill>
          <a:ln w="28575" cap="flat" cmpd="sng" algn="ctr">
            <a:solidFill>
              <a:srgbClr val="00B0F0"/>
            </a:solidFill>
            <a:prstDash val="solid"/>
            <a:round/>
            <a:headEnd type="none" w="med" len="med"/>
            <a:tailEnd type="triangle"/>
          </a:ln>
          <a:effectLst/>
        </p:spPr>
      </p:cxnSp>
      <p:cxnSp>
        <p:nvCxnSpPr>
          <p:cNvPr id="85" name="直接箭头连接符 84"/>
          <p:cNvCxnSpPr>
            <a:endCxn id="71" idx="1"/>
          </p:cNvCxnSpPr>
          <p:nvPr/>
        </p:nvCxnSpPr>
        <p:spPr bwMode="auto">
          <a:xfrm>
            <a:off x="2727904" y="4677718"/>
            <a:ext cx="3392292" cy="1142518"/>
          </a:xfrm>
          <a:prstGeom prst="straightConnector1">
            <a:avLst/>
          </a:prstGeom>
          <a:solidFill>
            <a:srgbClr val="C0C0C0">
              <a:alpha val="0"/>
            </a:srgbClr>
          </a:solidFill>
          <a:ln w="28575" cap="flat" cmpd="sng" algn="ctr">
            <a:solidFill>
              <a:srgbClr val="00B0F0"/>
            </a:solidFill>
            <a:prstDash val="solid"/>
            <a:round/>
            <a:headEnd type="none" w="med" len="med"/>
            <a:tailEnd type="triangle"/>
          </a:ln>
          <a:effectLst/>
        </p:spPr>
      </p:cxnSp>
      <p:cxnSp>
        <p:nvCxnSpPr>
          <p:cNvPr id="87" name="直接箭头连接符 86"/>
          <p:cNvCxnSpPr>
            <a:stCxn id="32" idx="3"/>
          </p:cNvCxnSpPr>
          <p:nvPr/>
        </p:nvCxnSpPr>
        <p:spPr bwMode="auto">
          <a:xfrm>
            <a:off x="5090939" y="3482690"/>
            <a:ext cx="1027335" cy="2201"/>
          </a:xfrm>
          <a:prstGeom prst="straightConnector1">
            <a:avLst/>
          </a:prstGeom>
          <a:solidFill>
            <a:srgbClr val="C0C0C0">
              <a:alpha val="0"/>
            </a:srgbClr>
          </a:solidFill>
          <a:ln w="28575" cap="flat" cmpd="sng" algn="ctr">
            <a:solidFill>
              <a:srgbClr val="00B0F0"/>
            </a:solidFill>
            <a:prstDash val="solid"/>
            <a:round/>
            <a:headEnd type="none" w="med" len="med"/>
            <a:tailEnd type="triangle"/>
          </a:ln>
          <a:effectLst/>
        </p:spPr>
      </p:cxnSp>
      <p:sp>
        <p:nvSpPr>
          <p:cNvPr id="3" name="灯片编号占位符 2"/>
          <p:cNvSpPr>
            <a:spLocks noGrp="1"/>
          </p:cNvSpPr>
          <p:nvPr>
            <p:ph type="sldNum" sz="quarter" idx="12"/>
          </p:nvPr>
        </p:nvSpPr>
        <p:spPr/>
        <p:txBody>
          <a:bodyPr/>
          <a:lstStyle/>
          <a:p>
            <a:pPr>
              <a:defRPr/>
            </a:pPr>
            <a:fld id="{B2D9E1CE-3C7F-4ACF-8753-53AB71A600F5}" type="slidenum">
              <a:rPr lang="en-US" altLang="ko-KR" smtClean="0"/>
              <a:pPr>
                <a:defRPr/>
              </a:pPr>
              <a:t>20</a:t>
            </a:fld>
            <a:endParaRPr lang="en-US" altLang="ko-KR"/>
          </a:p>
        </p:txBody>
      </p:sp>
    </p:spTree>
    <p:extLst>
      <p:ext uri="{BB962C8B-B14F-4D97-AF65-F5344CB8AC3E}">
        <p14:creationId xmlns:p14="http://schemas.microsoft.com/office/powerpoint/2010/main" val="3357315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0" y="122238"/>
            <a:ext cx="9144000" cy="714375"/>
          </a:xfrm>
        </p:spPr>
        <p:txBody>
          <a:bodyPr/>
          <a:lstStyle/>
          <a:p>
            <a:pPr algn="ctr" eaLnBrk="1" hangingPunct="1"/>
            <a:r>
              <a:rPr lang="en-US" altLang="zh-CN" sz="3500"/>
              <a:t>Problem Statement</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285197" y="942005"/>
                <a:ext cx="8591550" cy="5295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a:latin typeface="+mn-lt"/>
                    <a:cs typeface="ＭＳ Ｐゴシック" charset="-128"/>
                  </a:rPr>
                  <a:t>Running example</a:t>
                </a:r>
              </a:p>
              <a:p>
                <a:pPr lvl="1" algn="just">
                  <a:lnSpc>
                    <a:spcPct val="95000"/>
                  </a:lnSpc>
                  <a:spcBef>
                    <a:spcPct val="25000"/>
                  </a:spcBef>
                  <a:spcAft>
                    <a:spcPct val="10000"/>
                  </a:spcAft>
                  <a:buSzPct val="60000"/>
                  <a:defRPr/>
                </a:pPr>
                <a:r>
                  <a:rPr lang="en-US" altLang="zh-CN" sz="2100">
                    <a:cs typeface="ＭＳ Ｐゴシック" charset="-128"/>
                  </a:rPr>
                  <a:t>tolerable error rate </a:t>
                </a:r>
                <a14:m>
                  <m:oMath xmlns:m="http://schemas.openxmlformats.org/officeDocument/2006/math">
                    <m:r>
                      <a:rPr lang="zh-CN" altLang="en-US" sz="2100" i="1">
                        <a:latin typeface="Cambria Math" panose="02040503050406030204" pitchFamily="18" charset="0"/>
                        <a:cs typeface="ＭＳ Ｐゴシック" charset="-128"/>
                      </a:rPr>
                      <m:t>𝝐</m:t>
                    </m:r>
                    <m:r>
                      <a:rPr lang="en-US" altLang="zh-CN" sz="2100" i="1">
                        <a:latin typeface="Cambria Math" panose="02040503050406030204" pitchFamily="18" charset="0"/>
                        <a:cs typeface="ＭＳ Ｐゴシック" charset="-128"/>
                      </a:rPr>
                      <m:t>=</m:t>
                    </m:r>
                    <m:r>
                      <a:rPr lang="en-US" altLang="zh-CN" sz="2100" i="1">
                        <a:latin typeface="Cambria Math" panose="02040503050406030204" pitchFamily="18" charset="0"/>
                        <a:cs typeface="ＭＳ Ｐゴシック" charset="-128"/>
                      </a:rPr>
                      <m:t>𝟎</m:t>
                    </m:r>
                    <m:r>
                      <a:rPr lang="en-US" altLang="zh-CN" sz="2100" i="1">
                        <a:latin typeface="Cambria Math" panose="02040503050406030204" pitchFamily="18" charset="0"/>
                        <a:cs typeface="ＭＳ Ｐゴシック" charset="-128"/>
                      </a:rPr>
                      <m:t>.</m:t>
                    </m:r>
                    <m:r>
                      <a:rPr lang="en-US" altLang="zh-CN" sz="2100" i="1">
                        <a:latin typeface="Cambria Math" panose="02040503050406030204" pitchFamily="18" charset="0"/>
                        <a:cs typeface="ＭＳ Ｐゴシック" charset="-128"/>
                      </a:rPr>
                      <m:t>𝟐</m:t>
                    </m:r>
                    <m:r>
                      <a:rPr lang="zh-CN" altLang="en-US" sz="2100" i="1">
                        <a:latin typeface="Cambria Math" panose="02040503050406030204" pitchFamily="18" charset="0"/>
                        <a:cs typeface="ＭＳ Ｐゴシック" charset="-128"/>
                      </a:rPr>
                      <m:t>（</m:t>
                    </m:r>
                    <m:r>
                      <a:rPr lang="zh-CN" altLang="en-US" sz="2100" i="1">
                        <a:latin typeface="Cambria Math" panose="02040503050406030204" pitchFamily="18" charset="0"/>
                        <a:cs typeface="ＭＳ Ｐゴシック" charset="-128"/>
                      </a:rPr>
                      <m:t>𝜹</m:t>
                    </m:r>
                    <m:r>
                      <a:rPr lang="en-US" altLang="zh-CN" sz="2100" i="1">
                        <a:latin typeface="Cambria Math" panose="02040503050406030204" pitchFamily="18" charset="0"/>
                        <a:cs typeface="ＭＳ Ｐゴシック" charset="-128"/>
                      </a:rPr>
                      <m:t>=</m:t>
                    </m:r>
                    <m:r>
                      <a:rPr lang="en-US" altLang="zh-CN" sz="2100" i="1">
                        <a:latin typeface="Cambria Math" panose="02040503050406030204" pitchFamily="18" charset="0"/>
                        <a:cs typeface="ＭＳ Ｐゴシック" charset="-128"/>
                      </a:rPr>
                      <m:t>𝟑</m:t>
                    </m:r>
                    <m:r>
                      <a:rPr lang="en-US" altLang="zh-CN" sz="2100" i="1">
                        <a:latin typeface="Cambria Math" panose="02040503050406030204" pitchFamily="18" charset="0"/>
                        <a:cs typeface="ＭＳ Ｐゴシック" charset="-128"/>
                      </a:rPr>
                      <m:t>.</m:t>
                    </m:r>
                    <m:r>
                      <a:rPr lang="en-US" altLang="zh-CN" sz="2100" i="1">
                        <a:latin typeface="Cambria Math" panose="02040503050406030204" pitchFamily="18" charset="0"/>
                        <a:cs typeface="ＭＳ Ｐゴシック" charset="-128"/>
                      </a:rPr>
                      <m:t>𝟐𝟐</m:t>
                    </m:r>
                    <m:r>
                      <a:rPr lang="zh-CN" altLang="en-US" sz="2100" i="1">
                        <a:latin typeface="Cambria Math" panose="02040503050406030204" pitchFamily="18" charset="0"/>
                        <a:cs typeface="ＭＳ Ｐゴシック" charset="-128"/>
                      </a:rPr>
                      <m:t>）</m:t>
                    </m:r>
                  </m:oMath>
                </a14:m>
                <a:endParaRPr lang="en-US" altLang="zh-CN" sz="2100">
                  <a:cs typeface="ＭＳ Ｐゴシック" charset="-128"/>
                </a:endParaRPr>
              </a:p>
              <a:p>
                <a:pPr lvl="1" algn="just">
                  <a:lnSpc>
                    <a:spcPct val="95000"/>
                  </a:lnSpc>
                  <a:spcBef>
                    <a:spcPct val="25000"/>
                  </a:spcBef>
                  <a:spcAft>
                    <a:spcPct val="10000"/>
                  </a:spcAft>
                  <a:buSzPct val="60000"/>
                  <a:defRPr/>
                </a:pPr>
                <a:r>
                  <a:rPr lang="en-US" altLang="zh-CN" sz="2100">
                    <a:latin typeface="+mn-lt"/>
                    <a:cs typeface="ＭＳ Ｐゴシック" charset="-128"/>
                  </a:rPr>
                  <a:t>capacity of worker </a:t>
                </a:r>
                <a14:m>
                  <m:oMath xmlns:m="http://schemas.openxmlformats.org/officeDocument/2006/math">
                    <m:r>
                      <a:rPr lang="en-US" altLang="zh-CN" sz="2100" b="1" i="1" smtClean="0">
                        <a:latin typeface="Cambria Math" panose="02040503050406030204" pitchFamily="18" charset="0"/>
                        <a:cs typeface="ＭＳ Ｐゴシック" charset="-128"/>
                      </a:rPr>
                      <m:t>𝑲</m:t>
                    </m:r>
                    <m:r>
                      <a:rPr lang="en-US" altLang="zh-CN" sz="2100" i="1">
                        <a:latin typeface="Cambria Math" panose="02040503050406030204" pitchFamily="18" charset="0"/>
                        <a:cs typeface="ＭＳ Ｐゴシック" charset="-128"/>
                      </a:rPr>
                      <m:t>=</m:t>
                    </m:r>
                    <m:r>
                      <a:rPr lang="en-US" altLang="zh-CN" sz="2100" i="1">
                        <a:latin typeface="Cambria Math" panose="02040503050406030204" pitchFamily="18" charset="0"/>
                        <a:cs typeface="ＭＳ Ｐゴシック" charset="-128"/>
                      </a:rPr>
                      <m:t>𝟐</m:t>
                    </m:r>
                  </m:oMath>
                </a14:m>
                <a:endParaRPr lang="en-US" altLang="zh-CN" sz="2100">
                  <a:latin typeface="+mn-lt"/>
                  <a:cs typeface="ＭＳ Ｐゴシック" charset="-128"/>
                </a:endParaRPr>
              </a:p>
              <a:p>
                <a:pPr lvl="1" algn="just">
                  <a:lnSpc>
                    <a:spcPct val="95000"/>
                  </a:lnSpc>
                  <a:spcBef>
                    <a:spcPct val="25000"/>
                  </a:spcBef>
                  <a:spcAft>
                    <a:spcPct val="10000"/>
                  </a:spcAft>
                  <a:buSzPct val="60000"/>
                  <a:defRPr/>
                </a:pPr>
                <a:endParaRPr lang="en-US" altLang="zh-CN" sz="2000">
                  <a:latin typeface="+mn-lt"/>
                  <a:cs typeface="ＭＳ Ｐゴシック" charset="-128"/>
                </a:endParaRPr>
              </a:p>
              <a:p>
                <a:pPr lvl="2" algn="just">
                  <a:lnSpc>
                    <a:spcPct val="95000"/>
                  </a:lnSpc>
                  <a:spcBef>
                    <a:spcPct val="25000"/>
                  </a:spcBef>
                  <a:spcAft>
                    <a:spcPct val="10000"/>
                  </a:spcAft>
                  <a:buSzPct val="60000"/>
                  <a:defRPr/>
                </a:pPr>
                <a:endParaRPr lang="en-US" altLang="zh-CN" sz="1700" dirty="0">
                  <a:latin typeface="+mn-lt"/>
                  <a:cs typeface="ＭＳ Ｐゴシック" charset="-128"/>
                </a:endParaRPr>
              </a:p>
              <a:p>
                <a:pPr lvl="1" algn="just">
                  <a:lnSpc>
                    <a:spcPct val="95000"/>
                  </a:lnSpc>
                  <a:spcBef>
                    <a:spcPct val="25000"/>
                  </a:spcBef>
                  <a:spcAft>
                    <a:spcPct val="10000"/>
                  </a:spcAft>
                  <a:buSzPct val="60000"/>
                  <a:defRPr/>
                </a:pPr>
                <a:endParaRPr lang="en-US" altLang="zh-CN" sz="2000" dirty="0">
                  <a:cs typeface="ＭＳ Ｐゴシック" charset="-128"/>
                </a:endParaRP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285197" y="942005"/>
                <a:ext cx="8591550" cy="5295307"/>
              </a:xfrm>
              <a:prstGeom prst="rect">
                <a:avLst/>
              </a:prstGeom>
              <a:blipFill rotWithShape="0">
                <a:blip r:embed="rId3"/>
                <a:stretch>
                  <a:fillRect l="-355" t="-1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2" name="矩形 61"/>
          <p:cNvSpPr/>
          <p:nvPr/>
        </p:nvSpPr>
        <p:spPr bwMode="auto">
          <a:xfrm>
            <a:off x="6917479" y="2886542"/>
            <a:ext cx="1102552" cy="24367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文本框 5"/>
          <p:cNvSpPr txBox="1"/>
          <p:nvPr/>
        </p:nvSpPr>
        <p:spPr>
          <a:xfrm>
            <a:off x="6156176" y="2098700"/>
            <a:ext cx="277495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pic>
        <p:nvPicPr>
          <p:cNvPr id="55" name="图片 54"/>
          <p:cNvPicPr>
            <a:picLocks noChangeAspect="1"/>
          </p:cNvPicPr>
          <p:nvPr/>
        </p:nvPicPr>
        <p:blipFill rotWithShape="1">
          <a:blip r:embed="rId4">
            <a:extLst>
              <a:ext uri="{28A0092B-C50C-407E-A947-70E740481C1C}">
                <a14:useLocalDpi xmlns:a14="http://schemas.microsoft.com/office/drawing/2010/main" val="0"/>
              </a:ext>
            </a:extLst>
          </a:blip>
          <a:srcRect l="10647" t="16487" r="14087" b="30936"/>
          <a:stretch/>
        </p:blipFill>
        <p:spPr>
          <a:xfrm>
            <a:off x="180126" y="2587719"/>
            <a:ext cx="5661402" cy="3400614"/>
          </a:xfrm>
          <a:prstGeom prst="rect">
            <a:avLst/>
          </a:prstGeom>
        </p:spPr>
      </p:pic>
      <p:pic>
        <p:nvPicPr>
          <p:cNvPr id="56" name="图片 55"/>
          <p:cNvPicPr>
            <a:picLocks noChangeAspect="1"/>
          </p:cNvPicPr>
          <p:nvPr/>
        </p:nvPicPr>
        <p:blipFill rotWithShape="1">
          <a:blip r:embed="rId4">
            <a:extLst>
              <a:ext uri="{28A0092B-C50C-407E-A947-70E740481C1C}">
                <a14:useLocalDpi xmlns:a14="http://schemas.microsoft.com/office/drawing/2010/main" val="0"/>
              </a:ext>
            </a:extLst>
          </a:blip>
          <a:srcRect l="59114" t="47416" r="36322" b="47740"/>
          <a:stretch/>
        </p:blipFill>
        <p:spPr>
          <a:xfrm>
            <a:off x="4306154" y="3547286"/>
            <a:ext cx="343333" cy="313258"/>
          </a:xfrm>
          <a:prstGeom prst="rect">
            <a:avLst/>
          </a:prstGeom>
        </p:spPr>
      </p:pic>
      <p:pic>
        <p:nvPicPr>
          <p:cNvPr id="105" name="图片 10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653" t="12801" r="72673" b="72714"/>
          <a:stretch/>
        </p:blipFill>
        <p:spPr>
          <a:xfrm>
            <a:off x="1147177" y="3117151"/>
            <a:ext cx="678296" cy="795192"/>
          </a:xfrm>
          <a:prstGeom prst="rect">
            <a:avLst/>
          </a:prstGeom>
        </p:spPr>
      </p:pic>
      <p:grpSp>
        <p:nvGrpSpPr>
          <p:cNvPr id="106" name="组合 105"/>
          <p:cNvGrpSpPr/>
          <p:nvPr/>
        </p:nvGrpSpPr>
        <p:grpSpPr>
          <a:xfrm>
            <a:off x="878523" y="2788443"/>
            <a:ext cx="1290156" cy="493886"/>
            <a:chOff x="10493947" y="2758393"/>
            <a:chExt cx="1482933" cy="591837"/>
          </a:xfrm>
        </p:grpSpPr>
        <p:sp>
          <p:nvSpPr>
            <p:cNvPr id="107" name="矩形 106"/>
            <p:cNvSpPr/>
            <p:nvPr/>
          </p:nvSpPr>
          <p:spPr>
            <a:xfrm>
              <a:off x="10493947" y="2758393"/>
              <a:ext cx="1482933" cy="39933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等腰三角形 107"/>
            <p:cNvSpPr/>
            <p:nvPr/>
          </p:nvSpPr>
          <p:spPr>
            <a:xfrm rot="10800000">
              <a:off x="10988767" y="3161875"/>
              <a:ext cx="452654" cy="188355"/>
            </a:xfrm>
            <a:prstGeom prst="triangle">
              <a:avLst>
                <a:gd name="adj" fmla="val 51492"/>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rot="2502347" flipH="1">
              <a:off x="11029681" y="3029248"/>
              <a:ext cx="69010" cy="151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rot="3017565">
              <a:off x="11328854" y="3083867"/>
              <a:ext cx="115200" cy="49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11033161" y="3124303"/>
              <a:ext cx="35835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111"/>
          <p:cNvSpPr txBox="1"/>
          <p:nvPr/>
        </p:nvSpPr>
        <p:spPr>
          <a:xfrm>
            <a:off x="899642" y="2783261"/>
            <a:ext cx="1230014" cy="300981"/>
          </a:xfrm>
          <a:prstGeom prst="rect">
            <a:avLst/>
          </a:prstGeom>
          <a:noFill/>
        </p:spPr>
        <p:txBody>
          <a:bodyPr wrap="square" rtlCol="0">
            <a:spAutoFit/>
          </a:bodyPr>
          <a:lstStyle/>
          <a:p>
            <a:pPr algn="ctr"/>
            <a:r>
              <a:rPr lang="en-US" altLang="zh-CN" sz="1600">
                <a:latin typeface="Arial Unicode MS" panose="020B0604020202020204" pitchFamily="34" charset="-122"/>
                <a:ea typeface="Arial Unicode MS" panose="020B0604020202020204" pitchFamily="34" charset="-122"/>
                <a:cs typeface="Arial Unicode MS" panose="020B0604020202020204" pitchFamily="34" charset="-122"/>
              </a:rPr>
              <a:t>Think Cafe</a:t>
            </a: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13" name="图片 112"/>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653" t="12801" r="72673" b="72714"/>
          <a:stretch/>
        </p:blipFill>
        <p:spPr>
          <a:xfrm>
            <a:off x="2381804" y="4477928"/>
            <a:ext cx="678296" cy="795192"/>
          </a:xfrm>
          <a:prstGeom prst="rect">
            <a:avLst/>
          </a:prstGeom>
        </p:spPr>
      </p:pic>
      <p:grpSp>
        <p:nvGrpSpPr>
          <p:cNvPr id="114" name="组合 113"/>
          <p:cNvGrpSpPr/>
          <p:nvPr/>
        </p:nvGrpSpPr>
        <p:grpSpPr>
          <a:xfrm>
            <a:off x="2103136" y="4185970"/>
            <a:ext cx="1290156" cy="479955"/>
            <a:chOff x="10494214" y="2775086"/>
            <a:chExt cx="1482933" cy="575144"/>
          </a:xfrm>
        </p:grpSpPr>
        <p:sp>
          <p:nvSpPr>
            <p:cNvPr id="115" name="矩形 114"/>
            <p:cNvSpPr/>
            <p:nvPr/>
          </p:nvSpPr>
          <p:spPr>
            <a:xfrm>
              <a:off x="10494214" y="2775086"/>
              <a:ext cx="1482933" cy="371703"/>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等腰三角形 115"/>
            <p:cNvSpPr/>
            <p:nvPr/>
          </p:nvSpPr>
          <p:spPr>
            <a:xfrm rot="10800000">
              <a:off x="10988767" y="3161875"/>
              <a:ext cx="452654" cy="188355"/>
            </a:xfrm>
            <a:prstGeom prst="triangle">
              <a:avLst>
                <a:gd name="adj" fmla="val 51492"/>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2502347" flipH="1">
              <a:off x="11029681" y="3029248"/>
              <a:ext cx="69010" cy="151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rot="3017565">
              <a:off x="11328854" y="3083867"/>
              <a:ext cx="115200" cy="49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11033161" y="3124303"/>
              <a:ext cx="35835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文本框 119"/>
          <p:cNvSpPr txBox="1"/>
          <p:nvPr/>
        </p:nvSpPr>
        <p:spPr>
          <a:xfrm>
            <a:off x="2127800" y="4166024"/>
            <a:ext cx="1224095" cy="300981"/>
          </a:xfrm>
          <a:prstGeom prst="rect">
            <a:avLst/>
          </a:prstGeom>
          <a:noFill/>
        </p:spPr>
        <p:txBody>
          <a:bodyPr wrap="square" rtlCol="0">
            <a:spAutoFit/>
          </a:bodyPr>
          <a:lstStyle/>
          <a:p>
            <a:pPr algn="ctr"/>
            <a:r>
              <a:rPr lang="en-US" altLang="zh-CN" sz="1600">
                <a:latin typeface="Arial Unicode MS" panose="020B0604020202020204" pitchFamily="34" charset="-122"/>
                <a:ea typeface="Arial Unicode MS" panose="020B0604020202020204" pitchFamily="34" charset="-122"/>
                <a:cs typeface="Arial Unicode MS" panose="020B0604020202020204" pitchFamily="34" charset="-122"/>
              </a:rPr>
              <a:t>Yee Shun</a:t>
            </a: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1" name="矩形 120"/>
          <p:cNvSpPr/>
          <p:nvPr/>
        </p:nvSpPr>
        <p:spPr>
          <a:xfrm>
            <a:off x="4105373" y="4484423"/>
            <a:ext cx="587664" cy="472381"/>
          </a:xfrm>
          <a:prstGeom prst="rect">
            <a:avLst/>
          </a:prstGeom>
          <a:solidFill>
            <a:srgbClr val="E3E1E0"/>
          </a:solidFill>
          <a:ln>
            <a:solidFill>
              <a:srgbClr val="E3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2" name="图片 12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653" t="12801" r="72673" b="72714"/>
          <a:stretch/>
        </p:blipFill>
        <p:spPr>
          <a:xfrm>
            <a:off x="4203161" y="3624983"/>
            <a:ext cx="678296" cy="795192"/>
          </a:xfrm>
          <a:prstGeom prst="rect">
            <a:avLst/>
          </a:prstGeom>
        </p:spPr>
      </p:pic>
      <p:sp>
        <p:nvSpPr>
          <p:cNvPr id="123" name="矩形 122"/>
          <p:cNvSpPr/>
          <p:nvPr/>
        </p:nvSpPr>
        <p:spPr>
          <a:xfrm>
            <a:off x="4081230" y="3343572"/>
            <a:ext cx="999484" cy="298663"/>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123"/>
          <p:cNvSpPr/>
          <p:nvPr/>
        </p:nvSpPr>
        <p:spPr>
          <a:xfrm rot="10800000">
            <a:off x="4414734" y="3645699"/>
            <a:ext cx="305084" cy="157181"/>
          </a:xfrm>
          <a:prstGeom prst="triangle">
            <a:avLst>
              <a:gd name="adj" fmla="val 51492"/>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p:cNvSpPr/>
          <p:nvPr/>
        </p:nvSpPr>
        <p:spPr>
          <a:xfrm rot="2732043" flipH="1">
            <a:off x="4425395" y="3604519"/>
            <a:ext cx="52165" cy="51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p:nvSpPr>
        <p:spPr>
          <a:xfrm rot="2559131">
            <a:off x="4659384" y="3588811"/>
            <a:ext cx="56804" cy="58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p:cNvSpPr/>
          <p:nvPr/>
        </p:nvSpPr>
        <p:spPr>
          <a:xfrm>
            <a:off x="4444655" y="3614345"/>
            <a:ext cx="241526" cy="3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p:cNvSpPr txBox="1"/>
          <p:nvPr/>
        </p:nvSpPr>
        <p:spPr>
          <a:xfrm>
            <a:off x="4077779" y="3332199"/>
            <a:ext cx="1013160" cy="300981"/>
          </a:xfrm>
          <a:prstGeom prst="rect">
            <a:avLst/>
          </a:prstGeom>
          <a:noFill/>
        </p:spPr>
        <p:txBody>
          <a:bodyPr wrap="square" rtlCol="0">
            <a:spAutoFit/>
          </a:bodyPr>
          <a:lstStyle/>
          <a:p>
            <a:pPr algn="ctr"/>
            <a:r>
              <a:rPr lang="en-US" altLang="zh-CN" sz="1600">
                <a:latin typeface="Arial Unicode MS" panose="020B0604020202020204" pitchFamily="34" charset="-122"/>
                <a:ea typeface="Arial Unicode MS" panose="020B0604020202020204" pitchFamily="34" charset="-122"/>
                <a:cs typeface="Arial Unicode MS" panose="020B0604020202020204" pitchFamily="34" charset="-122"/>
              </a:rPr>
              <a:t>SOGO</a:t>
            </a: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29" name="图片 128"/>
          <p:cNvPicPr>
            <a:picLocks noChangeAspect="1"/>
          </p:cNvPicPr>
          <p:nvPr/>
        </p:nvPicPr>
        <p:blipFill rotWithShape="1">
          <a:blip r:embed="rId6">
            <a:clrChange>
              <a:clrFrom>
                <a:srgbClr val="FFFFFF"/>
              </a:clrFrom>
              <a:clrTo>
                <a:srgbClr val="FFFFFF">
                  <a:alpha val="0"/>
                </a:srgbClr>
              </a:clrTo>
            </a:clrChange>
          </a:blip>
          <a:srcRect t="11415" r="89999" b="50797"/>
          <a:stretch/>
        </p:blipFill>
        <p:spPr>
          <a:xfrm>
            <a:off x="1110464" y="3618171"/>
            <a:ext cx="361855" cy="352534"/>
          </a:xfrm>
          <a:prstGeom prst="rect">
            <a:avLst/>
          </a:prstGeom>
        </p:spPr>
      </p:pic>
      <p:pic>
        <p:nvPicPr>
          <p:cNvPr id="130" name="图片 129"/>
          <p:cNvPicPr>
            <a:picLocks noChangeAspect="1"/>
          </p:cNvPicPr>
          <p:nvPr/>
        </p:nvPicPr>
        <p:blipFill rotWithShape="1">
          <a:blip r:embed="rId6">
            <a:clrChange>
              <a:clrFrom>
                <a:srgbClr val="FFFFFF"/>
              </a:clrFrom>
              <a:clrTo>
                <a:srgbClr val="FFFFFF">
                  <a:alpha val="0"/>
                </a:srgbClr>
              </a:clrTo>
            </a:clrChange>
          </a:blip>
          <a:srcRect l="9809" t="9357" r="80997" b="55486"/>
          <a:stretch/>
        </p:blipFill>
        <p:spPr>
          <a:xfrm>
            <a:off x="2340213" y="4882040"/>
            <a:ext cx="317171" cy="312737"/>
          </a:xfrm>
          <a:prstGeom prst="rect">
            <a:avLst/>
          </a:prstGeom>
        </p:spPr>
      </p:pic>
      <p:pic>
        <p:nvPicPr>
          <p:cNvPr id="131" name="图片 130"/>
          <p:cNvPicPr>
            <a:picLocks noChangeAspect="1"/>
          </p:cNvPicPr>
          <p:nvPr/>
        </p:nvPicPr>
        <p:blipFill rotWithShape="1">
          <a:blip r:embed="rId6">
            <a:clrChange>
              <a:clrFrom>
                <a:srgbClr val="FFFFFF"/>
              </a:clrFrom>
              <a:clrTo>
                <a:srgbClr val="FFFFFF">
                  <a:alpha val="0"/>
                </a:srgbClr>
              </a:clrTo>
            </a:clrChange>
          </a:blip>
          <a:srcRect l="19003" t="13506" r="72574" b="56838"/>
          <a:stretch/>
        </p:blipFill>
        <p:spPr>
          <a:xfrm>
            <a:off x="4680721" y="4068669"/>
            <a:ext cx="340324" cy="308992"/>
          </a:xfrm>
          <a:prstGeom prst="rect">
            <a:avLst/>
          </a:prstGeom>
        </p:spPr>
      </p:pic>
      <p:grpSp>
        <p:nvGrpSpPr>
          <p:cNvPr id="132" name="组合 131"/>
          <p:cNvGrpSpPr/>
          <p:nvPr/>
        </p:nvGrpSpPr>
        <p:grpSpPr>
          <a:xfrm>
            <a:off x="2190487" y="2746997"/>
            <a:ext cx="432077" cy="575410"/>
            <a:chOff x="2190487" y="2746997"/>
            <a:chExt cx="432077" cy="575410"/>
          </a:xfrm>
        </p:grpSpPr>
        <p:pic>
          <p:nvPicPr>
            <p:cNvPr id="133"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0487" y="2950733"/>
              <a:ext cx="387488" cy="371674"/>
            </a:xfrm>
            <a:prstGeom prst="rect">
              <a:avLst/>
            </a:prstGeom>
          </p:spPr>
        </p:pic>
        <p:pic>
          <p:nvPicPr>
            <p:cNvPr id="134" name="图片 133"/>
            <p:cNvPicPr>
              <a:picLocks noChangeAspect="1"/>
            </p:cNvPicPr>
            <p:nvPr/>
          </p:nvPicPr>
          <p:blipFill rotWithShape="1">
            <a:blip r:embed="rId6">
              <a:clrChange>
                <a:clrFrom>
                  <a:srgbClr val="FFFFFF"/>
                </a:clrFrom>
                <a:clrTo>
                  <a:srgbClr val="FFFFFF">
                    <a:alpha val="0"/>
                  </a:srgbClr>
                </a:clrTo>
              </a:clrChange>
            </a:blip>
            <a:srcRect l="12899" t="65904" r="74885" b="5398"/>
            <a:stretch/>
          </p:blipFill>
          <p:spPr>
            <a:xfrm>
              <a:off x="2217076" y="2746997"/>
              <a:ext cx="405488" cy="245646"/>
            </a:xfrm>
            <a:prstGeom prst="rect">
              <a:avLst/>
            </a:prstGeom>
          </p:spPr>
        </p:pic>
      </p:grpSp>
      <p:grpSp>
        <p:nvGrpSpPr>
          <p:cNvPr id="135" name="组合 134"/>
          <p:cNvGrpSpPr/>
          <p:nvPr/>
        </p:nvGrpSpPr>
        <p:grpSpPr>
          <a:xfrm>
            <a:off x="2904068" y="3504842"/>
            <a:ext cx="396097" cy="535437"/>
            <a:chOff x="2904068" y="3504842"/>
            <a:chExt cx="396097" cy="535437"/>
          </a:xfrm>
        </p:grpSpPr>
        <p:pic>
          <p:nvPicPr>
            <p:cNvPr id="13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04068" y="3676480"/>
              <a:ext cx="379278" cy="363799"/>
            </a:xfrm>
            <a:prstGeom prst="rect">
              <a:avLst/>
            </a:prstGeom>
          </p:spPr>
        </p:pic>
        <p:pic>
          <p:nvPicPr>
            <p:cNvPr id="137" name="图片 136"/>
            <p:cNvPicPr>
              <a:picLocks noChangeAspect="1"/>
            </p:cNvPicPr>
            <p:nvPr/>
          </p:nvPicPr>
          <p:blipFill rotWithShape="1">
            <a:blip r:embed="rId6">
              <a:clrChange>
                <a:clrFrom>
                  <a:srgbClr val="FFFFFF"/>
                </a:clrFrom>
                <a:clrTo>
                  <a:srgbClr val="FFFFFF">
                    <a:alpha val="0"/>
                  </a:srgbClr>
                </a:clrTo>
              </a:clrChange>
            </a:blip>
            <a:srcRect l="38396" t="67048" r="51189" b="7123"/>
            <a:stretch/>
          </p:blipFill>
          <p:spPr>
            <a:xfrm>
              <a:off x="2934347" y="3504842"/>
              <a:ext cx="365818" cy="233925"/>
            </a:xfrm>
            <a:prstGeom prst="rect">
              <a:avLst/>
            </a:prstGeom>
          </p:spPr>
        </p:pic>
      </p:grpSp>
      <p:grpSp>
        <p:nvGrpSpPr>
          <p:cNvPr id="138" name="组合 137"/>
          <p:cNvGrpSpPr/>
          <p:nvPr/>
        </p:nvGrpSpPr>
        <p:grpSpPr>
          <a:xfrm>
            <a:off x="1384140" y="4203261"/>
            <a:ext cx="410791" cy="594518"/>
            <a:chOff x="1384140" y="4203261"/>
            <a:chExt cx="410791" cy="594518"/>
          </a:xfrm>
        </p:grpSpPr>
        <p:pic>
          <p:nvPicPr>
            <p:cNvPr id="139"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4515" y="4203261"/>
              <a:ext cx="400416" cy="384074"/>
            </a:xfrm>
            <a:prstGeom prst="rect">
              <a:avLst/>
            </a:prstGeom>
          </p:spPr>
        </p:pic>
        <p:pic>
          <p:nvPicPr>
            <p:cNvPr id="140" name="图片 139"/>
            <p:cNvPicPr>
              <a:picLocks noChangeAspect="1"/>
            </p:cNvPicPr>
            <p:nvPr/>
          </p:nvPicPr>
          <p:blipFill rotWithShape="1">
            <a:blip r:embed="rId6">
              <a:clrChange>
                <a:clrFrom>
                  <a:srgbClr val="FFFFFF"/>
                </a:clrFrom>
                <a:clrTo>
                  <a:srgbClr val="FFFFFF">
                    <a:alpha val="0"/>
                  </a:srgbClr>
                </a:clrTo>
              </a:clrChange>
            </a:blip>
            <a:srcRect l="62467" t="62214" r="25253" b="5259"/>
            <a:stretch/>
          </p:blipFill>
          <p:spPr>
            <a:xfrm>
              <a:off x="1384140" y="4525456"/>
              <a:ext cx="398726" cy="272323"/>
            </a:xfrm>
            <a:prstGeom prst="rect">
              <a:avLst/>
            </a:prstGeom>
          </p:spPr>
        </p:pic>
      </p:grpSp>
      <p:grpSp>
        <p:nvGrpSpPr>
          <p:cNvPr id="141" name="组合 140"/>
          <p:cNvGrpSpPr/>
          <p:nvPr/>
        </p:nvGrpSpPr>
        <p:grpSpPr>
          <a:xfrm>
            <a:off x="1697755" y="3252750"/>
            <a:ext cx="417633" cy="636181"/>
            <a:chOff x="1697755" y="3252750"/>
            <a:chExt cx="417633" cy="636181"/>
          </a:xfrm>
        </p:grpSpPr>
        <p:pic>
          <p:nvPicPr>
            <p:cNvPr id="142"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97755" y="3252750"/>
              <a:ext cx="405312" cy="388770"/>
            </a:xfrm>
            <a:prstGeom prst="rect">
              <a:avLst/>
            </a:prstGeom>
          </p:spPr>
        </p:pic>
        <p:pic>
          <p:nvPicPr>
            <p:cNvPr id="143" name="图片 142"/>
            <p:cNvPicPr>
              <a:picLocks noChangeAspect="1"/>
            </p:cNvPicPr>
            <p:nvPr/>
          </p:nvPicPr>
          <p:blipFill rotWithShape="1">
            <a:blip r:embed="rId6">
              <a:clrChange>
                <a:clrFrom>
                  <a:srgbClr val="FFFFFF"/>
                </a:clrFrom>
                <a:clrTo>
                  <a:srgbClr val="FFFFFF">
                    <a:alpha val="0"/>
                  </a:srgbClr>
                </a:clrTo>
              </a:clrChange>
            </a:blip>
            <a:srcRect l="49994" t="61640" r="38075" b="3822"/>
            <a:stretch/>
          </p:blipFill>
          <p:spPr>
            <a:xfrm>
              <a:off x="1712259" y="3594334"/>
              <a:ext cx="403129" cy="294597"/>
            </a:xfrm>
            <a:prstGeom prst="rect">
              <a:avLst/>
            </a:prstGeom>
          </p:spPr>
        </p:pic>
      </p:grpSp>
      <p:sp>
        <p:nvSpPr>
          <p:cNvPr id="144" name="矩形 143"/>
          <p:cNvSpPr/>
          <p:nvPr/>
        </p:nvSpPr>
        <p:spPr>
          <a:xfrm>
            <a:off x="179512" y="2564904"/>
            <a:ext cx="5682307" cy="34563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5" name="组合 144"/>
          <p:cNvGrpSpPr/>
          <p:nvPr/>
        </p:nvGrpSpPr>
        <p:grpSpPr>
          <a:xfrm>
            <a:off x="2678514" y="2746592"/>
            <a:ext cx="403409" cy="578174"/>
            <a:chOff x="2678514" y="2746592"/>
            <a:chExt cx="403409" cy="578174"/>
          </a:xfrm>
        </p:grpSpPr>
        <p:pic>
          <p:nvPicPr>
            <p:cNvPr id="146" name="图片 145"/>
            <p:cNvPicPr>
              <a:picLocks noChangeAspect="1"/>
            </p:cNvPicPr>
            <p:nvPr/>
          </p:nvPicPr>
          <p:blipFill rotWithShape="1">
            <a:blip r:embed="rId6">
              <a:clrChange>
                <a:clrFrom>
                  <a:srgbClr val="FFFFFF"/>
                </a:clrFrom>
                <a:clrTo>
                  <a:srgbClr val="FFFFFF">
                    <a:alpha val="0"/>
                  </a:srgbClr>
                </a:clrTo>
              </a:clrChange>
            </a:blip>
            <a:srcRect l="25143" t="67547" r="62641" b="7341"/>
            <a:stretch/>
          </p:blipFill>
          <p:spPr>
            <a:xfrm>
              <a:off x="2678514" y="2746592"/>
              <a:ext cx="403409" cy="213838"/>
            </a:xfrm>
            <a:prstGeom prst="rect">
              <a:avLst/>
            </a:prstGeom>
          </p:spPr>
        </p:pic>
        <p:pic>
          <p:nvPicPr>
            <p:cNvPr id="147"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7710" y="2960967"/>
              <a:ext cx="379278" cy="363799"/>
            </a:xfrm>
            <a:prstGeom prst="rect">
              <a:avLst/>
            </a:prstGeom>
          </p:spPr>
        </p:pic>
      </p:grpSp>
      <p:grpSp>
        <p:nvGrpSpPr>
          <p:cNvPr id="148" name="组合 147"/>
          <p:cNvGrpSpPr/>
          <p:nvPr/>
        </p:nvGrpSpPr>
        <p:grpSpPr>
          <a:xfrm>
            <a:off x="2532631" y="5210979"/>
            <a:ext cx="418066" cy="694001"/>
            <a:chOff x="2532631" y="5210979"/>
            <a:chExt cx="418066" cy="694001"/>
          </a:xfrm>
        </p:grpSpPr>
        <p:pic>
          <p:nvPicPr>
            <p:cNvPr id="149" name="图片 148"/>
            <p:cNvPicPr>
              <a:picLocks noChangeAspect="1"/>
            </p:cNvPicPr>
            <p:nvPr/>
          </p:nvPicPr>
          <p:blipFill rotWithShape="1">
            <a:blip r:embed="rId6">
              <a:clrChange>
                <a:clrFrom>
                  <a:srgbClr val="FFFFFF"/>
                </a:clrFrom>
                <a:clrTo>
                  <a:srgbClr val="FFFFFF">
                    <a:alpha val="0"/>
                  </a:srgbClr>
                </a:clrTo>
              </a:clrChange>
            </a:blip>
            <a:srcRect t="64822" r="88552" b="2788"/>
            <a:stretch/>
          </p:blipFill>
          <p:spPr>
            <a:xfrm>
              <a:off x="2532631" y="5614705"/>
              <a:ext cx="418066" cy="290275"/>
            </a:xfrm>
            <a:prstGeom prst="rect">
              <a:avLst/>
            </a:prstGeom>
          </p:spPr>
        </p:pic>
        <p:pic>
          <p:nvPicPr>
            <p:cNvPr id="15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3209" y="5210979"/>
              <a:ext cx="387488" cy="371674"/>
            </a:xfrm>
            <a:prstGeom prst="rect">
              <a:avLst/>
            </a:prstGeom>
          </p:spPr>
        </p:pic>
      </p:grpSp>
      <p:grpSp>
        <p:nvGrpSpPr>
          <p:cNvPr id="151" name="组合 150"/>
          <p:cNvGrpSpPr/>
          <p:nvPr/>
        </p:nvGrpSpPr>
        <p:grpSpPr>
          <a:xfrm>
            <a:off x="3854509" y="4485681"/>
            <a:ext cx="400416" cy="639830"/>
            <a:chOff x="3854509" y="4485681"/>
            <a:chExt cx="400416" cy="639830"/>
          </a:xfrm>
        </p:grpSpPr>
        <p:pic>
          <p:nvPicPr>
            <p:cNvPr id="152" name="图片 151"/>
            <p:cNvPicPr>
              <a:picLocks noChangeAspect="1"/>
            </p:cNvPicPr>
            <p:nvPr/>
          </p:nvPicPr>
          <p:blipFill rotWithShape="1">
            <a:blip r:embed="rId6">
              <a:clrChange>
                <a:clrFrom>
                  <a:srgbClr val="FFFFFF"/>
                </a:clrFrom>
                <a:clrTo>
                  <a:srgbClr val="FFFFFF">
                    <a:alpha val="0"/>
                  </a:srgbClr>
                </a:clrTo>
              </a:clrChange>
            </a:blip>
            <a:srcRect l="75520" t="62837" r="14000" b="3681"/>
            <a:stretch/>
          </p:blipFill>
          <p:spPr>
            <a:xfrm>
              <a:off x="3872193" y="4852845"/>
              <a:ext cx="330968" cy="272666"/>
            </a:xfrm>
            <a:prstGeom prst="rect">
              <a:avLst/>
            </a:prstGeom>
          </p:spPr>
        </p:pic>
        <p:pic>
          <p:nvPicPr>
            <p:cNvPr id="153"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54509" y="4485681"/>
              <a:ext cx="400416" cy="384074"/>
            </a:xfrm>
            <a:prstGeom prst="rect">
              <a:avLst/>
            </a:prstGeom>
          </p:spPr>
        </p:pic>
      </p:grpSp>
      <p:grpSp>
        <p:nvGrpSpPr>
          <p:cNvPr id="154" name="组合 153"/>
          <p:cNvGrpSpPr/>
          <p:nvPr/>
        </p:nvGrpSpPr>
        <p:grpSpPr>
          <a:xfrm>
            <a:off x="3900971" y="3535391"/>
            <a:ext cx="422922" cy="663717"/>
            <a:chOff x="3900971" y="3535391"/>
            <a:chExt cx="422922" cy="663717"/>
          </a:xfrm>
        </p:grpSpPr>
        <p:pic>
          <p:nvPicPr>
            <p:cNvPr id="155" name="图片 154"/>
            <p:cNvPicPr>
              <a:picLocks noChangeAspect="1"/>
            </p:cNvPicPr>
            <p:nvPr/>
          </p:nvPicPr>
          <p:blipFill rotWithShape="1">
            <a:blip r:embed="rId6">
              <a:clrChange>
                <a:clrFrom>
                  <a:srgbClr val="FFFFFF"/>
                </a:clrFrom>
                <a:clrTo>
                  <a:srgbClr val="FFFFFF">
                    <a:alpha val="0"/>
                  </a:srgbClr>
                </a:clrTo>
              </a:clrChange>
            </a:blip>
            <a:srcRect l="87579" t="62483" r="177"/>
            <a:stretch/>
          </p:blipFill>
          <p:spPr>
            <a:xfrm>
              <a:off x="3926415" y="3885068"/>
              <a:ext cx="397478" cy="314040"/>
            </a:xfrm>
            <a:prstGeom prst="rect">
              <a:avLst/>
            </a:prstGeom>
          </p:spPr>
        </p:pic>
        <p:pic>
          <p:nvPicPr>
            <p:cNvPr id="156"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00971" y="3535391"/>
              <a:ext cx="405312" cy="388770"/>
            </a:xfrm>
            <a:prstGeom prst="rect">
              <a:avLst/>
            </a:prstGeom>
          </p:spPr>
        </p:pic>
      </p:grpSp>
      <p:sp>
        <p:nvSpPr>
          <p:cNvPr id="8" name="AutoShape 3"/>
          <p:cNvSpPr>
            <a:spLocks noChangeAspect="1" noChangeArrowheads="1" noTextEdit="1"/>
          </p:cNvSpPr>
          <p:nvPr/>
        </p:nvSpPr>
        <p:spPr bwMode="auto">
          <a:xfrm>
            <a:off x="6269038" y="2660650"/>
            <a:ext cx="254952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5"/>
          <p:cNvSpPr>
            <a:spLocks noChangeArrowheads="1"/>
          </p:cNvSpPr>
          <p:nvPr/>
        </p:nvSpPr>
        <p:spPr bwMode="auto">
          <a:xfrm>
            <a:off x="6275388" y="2667000"/>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6"/>
          <p:cNvSpPr>
            <a:spLocks noChangeArrowheads="1"/>
          </p:cNvSpPr>
          <p:nvPr/>
        </p:nvSpPr>
        <p:spPr bwMode="auto">
          <a:xfrm>
            <a:off x="6908801" y="2667000"/>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7"/>
          <p:cNvSpPr>
            <a:spLocks noChangeArrowheads="1"/>
          </p:cNvSpPr>
          <p:nvPr/>
        </p:nvSpPr>
        <p:spPr bwMode="auto">
          <a:xfrm>
            <a:off x="7540626" y="2667000"/>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8"/>
          <p:cNvSpPr>
            <a:spLocks noChangeArrowheads="1"/>
          </p:cNvSpPr>
          <p:nvPr/>
        </p:nvSpPr>
        <p:spPr bwMode="auto">
          <a:xfrm>
            <a:off x="8174038" y="2667000"/>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9"/>
          <p:cNvSpPr>
            <a:spLocks noChangeArrowheads="1"/>
          </p:cNvSpPr>
          <p:nvPr/>
        </p:nvSpPr>
        <p:spPr bwMode="auto">
          <a:xfrm>
            <a:off x="6275388" y="3038475"/>
            <a:ext cx="63341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10"/>
          <p:cNvSpPr>
            <a:spLocks noChangeArrowheads="1"/>
          </p:cNvSpPr>
          <p:nvPr/>
        </p:nvSpPr>
        <p:spPr bwMode="auto">
          <a:xfrm>
            <a:off x="6908801" y="3038475"/>
            <a:ext cx="631825"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1"/>
          <p:cNvSpPr>
            <a:spLocks noChangeArrowheads="1"/>
          </p:cNvSpPr>
          <p:nvPr/>
        </p:nvSpPr>
        <p:spPr bwMode="auto">
          <a:xfrm>
            <a:off x="7540626" y="3038475"/>
            <a:ext cx="63341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2"/>
          <p:cNvSpPr>
            <a:spLocks noChangeArrowheads="1"/>
          </p:cNvSpPr>
          <p:nvPr/>
        </p:nvSpPr>
        <p:spPr bwMode="auto">
          <a:xfrm>
            <a:off x="8174038" y="3038475"/>
            <a:ext cx="631825"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3"/>
          <p:cNvSpPr>
            <a:spLocks noChangeArrowheads="1"/>
          </p:cNvSpPr>
          <p:nvPr/>
        </p:nvSpPr>
        <p:spPr bwMode="auto">
          <a:xfrm>
            <a:off x="6275388" y="3408363"/>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14"/>
          <p:cNvSpPr>
            <a:spLocks noChangeArrowheads="1"/>
          </p:cNvSpPr>
          <p:nvPr/>
        </p:nvSpPr>
        <p:spPr bwMode="auto">
          <a:xfrm>
            <a:off x="6908801" y="3408363"/>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5"/>
          <p:cNvSpPr>
            <a:spLocks noChangeArrowheads="1"/>
          </p:cNvSpPr>
          <p:nvPr/>
        </p:nvSpPr>
        <p:spPr bwMode="auto">
          <a:xfrm>
            <a:off x="7540626" y="3408363"/>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16"/>
          <p:cNvSpPr>
            <a:spLocks noChangeArrowheads="1"/>
          </p:cNvSpPr>
          <p:nvPr/>
        </p:nvSpPr>
        <p:spPr bwMode="auto">
          <a:xfrm>
            <a:off x="8174038" y="3408363"/>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7"/>
          <p:cNvSpPr>
            <a:spLocks noChangeArrowheads="1"/>
          </p:cNvSpPr>
          <p:nvPr/>
        </p:nvSpPr>
        <p:spPr bwMode="auto">
          <a:xfrm>
            <a:off x="6275388" y="3779838"/>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18"/>
          <p:cNvSpPr>
            <a:spLocks noChangeArrowheads="1"/>
          </p:cNvSpPr>
          <p:nvPr/>
        </p:nvSpPr>
        <p:spPr bwMode="auto">
          <a:xfrm>
            <a:off x="6908801" y="3779838"/>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19"/>
          <p:cNvSpPr>
            <a:spLocks noChangeArrowheads="1"/>
          </p:cNvSpPr>
          <p:nvPr/>
        </p:nvSpPr>
        <p:spPr bwMode="auto">
          <a:xfrm>
            <a:off x="7540626" y="3779838"/>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0"/>
          <p:cNvSpPr>
            <a:spLocks noChangeArrowheads="1"/>
          </p:cNvSpPr>
          <p:nvPr/>
        </p:nvSpPr>
        <p:spPr bwMode="auto">
          <a:xfrm>
            <a:off x="8174038" y="3779838"/>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1"/>
          <p:cNvSpPr>
            <a:spLocks noChangeArrowheads="1"/>
          </p:cNvSpPr>
          <p:nvPr/>
        </p:nvSpPr>
        <p:spPr bwMode="auto">
          <a:xfrm>
            <a:off x="6275388" y="4151313"/>
            <a:ext cx="63341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2"/>
          <p:cNvSpPr>
            <a:spLocks noChangeArrowheads="1"/>
          </p:cNvSpPr>
          <p:nvPr/>
        </p:nvSpPr>
        <p:spPr bwMode="auto">
          <a:xfrm>
            <a:off x="6908801" y="4151313"/>
            <a:ext cx="631825"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23"/>
          <p:cNvSpPr>
            <a:spLocks noChangeArrowheads="1"/>
          </p:cNvSpPr>
          <p:nvPr/>
        </p:nvSpPr>
        <p:spPr bwMode="auto">
          <a:xfrm>
            <a:off x="7540626" y="4151313"/>
            <a:ext cx="63341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24"/>
          <p:cNvSpPr>
            <a:spLocks noChangeArrowheads="1"/>
          </p:cNvSpPr>
          <p:nvPr/>
        </p:nvSpPr>
        <p:spPr bwMode="auto">
          <a:xfrm>
            <a:off x="8174038" y="4151313"/>
            <a:ext cx="631825"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25"/>
          <p:cNvSpPr>
            <a:spLocks noChangeArrowheads="1"/>
          </p:cNvSpPr>
          <p:nvPr/>
        </p:nvSpPr>
        <p:spPr bwMode="auto">
          <a:xfrm>
            <a:off x="6275388" y="4521200"/>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26"/>
          <p:cNvSpPr>
            <a:spLocks noChangeArrowheads="1"/>
          </p:cNvSpPr>
          <p:nvPr/>
        </p:nvSpPr>
        <p:spPr bwMode="auto">
          <a:xfrm>
            <a:off x="6908801" y="4521200"/>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Rectangle 27"/>
          <p:cNvSpPr>
            <a:spLocks noChangeArrowheads="1"/>
          </p:cNvSpPr>
          <p:nvPr/>
        </p:nvSpPr>
        <p:spPr bwMode="auto">
          <a:xfrm>
            <a:off x="7540626" y="4521200"/>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Rectangle 28"/>
          <p:cNvSpPr>
            <a:spLocks noChangeArrowheads="1"/>
          </p:cNvSpPr>
          <p:nvPr/>
        </p:nvSpPr>
        <p:spPr bwMode="auto">
          <a:xfrm>
            <a:off x="8174038" y="4521200"/>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Rectangle 29"/>
          <p:cNvSpPr>
            <a:spLocks noChangeArrowheads="1"/>
          </p:cNvSpPr>
          <p:nvPr/>
        </p:nvSpPr>
        <p:spPr bwMode="auto">
          <a:xfrm>
            <a:off x="6275388" y="4892675"/>
            <a:ext cx="63341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Rectangle 30"/>
          <p:cNvSpPr>
            <a:spLocks noChangeArrowheads="1"/>
          </p:cNvSpPr>
          <p:nvPr/>
        </p:nvSpPr>
        <p:spPr bwMode="auto">
          <a:xfrm>
            <a:off x="6908801" y="4892675"/>
            <a:ext cx="631825"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31"/>
          <p:cNvSpPr>
            <a:spLocks noChangeArrowheads="1"/>
          </p:cNvSpPr>
          <p:nvPr/>
        </p:nvSpPr>
        <p:spPr bwMode="auto">
          <a:xfrm>
            <a:off x="7540626" y="4892675"/>
            <a:ext cx="63341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32"/>
          <p:cNvSpPr>
            <a:spLocks noChangeArrowheads="1"/>
          </p:cNvSpPr>
          <p:nvPr/>
        </p:nvSpPr>
        <p:spPr bwMode="auto">
          <a:xfrm>
            <a:off x="8174038" y="4892675"/>
            <a:ext cx="631825"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3"/>
          <p:cNvSpPr>
            <a:spLocks noChangeArrowheads="1"/>
          </p:cNvSpPr>
          <p:nvPr/>
        </p:nvSpPr>
        <p:spPr bwMode="auto">
          <a:xfrm>
            <a:off x="6275388" y="5262563"/>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Rectangle 34"/>
          <p:cNvSpPr>
            <a:spLocks noChangeArrowheads="1"/>
          </p:cNvSpPr>
          <p:nvPr/>
        </p:nvSpPr>
        <p:spPr bwMode="auto">
          <a:xfrm>
            <a:off x="6908801" y="5262563"/>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35"/>
          <p:cNvSpPr>
            <a:spLocks noChangeArrowheads="1"/>
          </p:cNvSpPr>
          <p:nvPr/>
        </p:nvSpPr>
        <p:spPr bwMode="auto">
          <a:xfrm>
            <a:off x="7540626" y="5262563"/>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36"/>
          <p:cNvSpPr>
            <a:spLocks noChangeArrowheads="1"/>
          </p:cNvSpPr>
          <p:nvPr/>
        </p:nvSpPr>
        <p:spPr bwMode="auto">
          <a:xfrm>
            <a:off x="8174038" y="5262563"/>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7"/>
          <p:cNvSpPr>
            <a:spLocks noChangeArrowheads="1"/>
          </p:cNvSpPr>
          <p:nvPr/>
        </p:nvSpPr>
        <p:spPr bwMode="auto">
          <a:xfrm>
            <a:off x="6275388" y="5634038"/>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8"/>
          <p:cNvSpPr>
            <a:spLocks noChangeArrowheads="1"/>
          </p:cNvSpPr>
          <p:nvPr/>
        </p:nvSpPr>
        <p:spPr bwMode="auto">
          <a:xfrm>
            <a:off x="6908801" y="5634038"/>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39"/>
          <p:cNvSpPr>
            <a:spLocks noChangeArrowheads="1"/>
          </p:cNvSpPr>
          <p:nvPr/>
        </p:nvSpPr>
        <p:spPr bwMode="auto">
          <a:xfrm>
            <a:off x="7540626" y="5634038"/>
            <a:ext cx="633413"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40"/>
          <p:cNvSpPr>
            <a:spLocks noChangeArrowheads="1"/>
          </p:cNvSpPr>
          <p:nvPr/>
        </p:nvSpPr>
        <p:spPr bwMode="auto">
          <a:xfrm>
            <a:off x="8174038" y="5634038"/>
            <a:ext cx="631825"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Line 44"/>
          <p:cNvSpPr>
            <a:spLocks noChangeShapeType="1"/>
          </p:cNvSpPr>
          <p:nvPr/>
        </p:nvSpPr>
        <p:spPr bwMode="auto">
          <a:xfrm>
            <a:off x="6269038" y="3038475"/>
            <a:ext cx="2543175"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Line 45"/>
          <p:cNvSpPr>
            <a:spLocks noChangeShapeType="1"/>
          </p:cNvSpPr>
          <p:nvPr/>
        </p:nvSpPr>
        <p:spPr bwMode="auto">
          <a:xfrm>
            <a:off x="6269038" y="3408363"/>
            <a:ext cx="2543175"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Line 46"/>
          <p:cNvSpPr>
            <a:spLocks noChangeShapeType="1"/>
          </p:cNvSpPr>
          <p:nvPr/>
        </p:nvSpPr>
        <p:spPr bwMode="auto">
          <a:xfrm>
            <a:off x="6269038" y="3779838"/>
            <a:ext cx="2543175"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Line 47"/>
          <p:cNvSpPr>
            <a:spLocks noChangeShapeType="1"/>
          </p:cNvSpPr>
          <p:nvPr/>
        </p:nvSpPr>
        <p:spPr bwMode="auto">
          <a:xfrm>
            <a:off x="6269038" y="4151313"/>
            <a:ext cx="2543175"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Line 48"/>
          <p:cNvSpPr>
            <a:spLocks noChangeShapeType="1"/>
          </p:cNvSpPr>
          <p:nvPr/>
        </p:nvSpPr>
        <p:spPr bwMode="auto">
          <a:xfrm>
            <a:off x="6269038" y="4521200"/>
            <a:ext cx="2543175"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Line 49"/>
          <p:cNvSpPr>
            <a:spLocks noChangeShapeType="1"/>
          </p:cNvSpPr>
          <p:nvPr/>
        </p:nvSpPr>
        <p:spPr bwMode="auto">
          <a:xfrm>
            <a:off x="6269038" y="4892675"/>
            <a:ext cx="2543175"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Line 50"/>
          <p:cNvSpPr>
            <a:spLocks noChangeShapeType="1"/>
          </p:cNvSpPr>
          <p:nvPr/>
        </p:nvSpPr>
        <p:spPr bwMode="auto">
          <a:xfrm>
            <a:off x="6269038" y="5262563"/>
            <a:ext cx="2543175"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Line 51"/>
          <p:cNvSpPr>
            <a:spLocks noChangeShapeType="1"/>
          </p:cNvSpPr>
          <p:nvPr/>
        </p:nvSpPr>
        <p:spPr bwMode="auto">
          <a:xfrm>
            <a:off x="6269038" y="5634038"/>
            <a:ext cx="2543175"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Line 54"/>
          <p:cNvSpPr>
            <a:spLocks noChangeShapeType="1"/>
          </p:cNvSpPr>
          <p:nvPr/>
        </p:nvSpPr>
        <p:spPr bwMode="auto">
          <a:xfrm>
            <a:off x="6269038" y="2667000"/>
            <a:ext cx="2543175"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Line 55"/>
          <p:cNvSpPr>
            <a:spLocks noChangeShapeType="1"/>
          </p:cNvSpPr>
          <p:nvPr/>
        </p:nvSpPr>
        <p:spPr bwMode="auto">
          <a:xfrm>
            <a:off x="6269038" y="6005513"/>
            <a:ext cx="2543175"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Rectangle 64"/>
          <p:cNvSpPr>
            <a:spLocks noChangeArrowheads="1"/>
          </p:cNvSpPr>
          <p:nvPr/>
        </p:nvSpPr>
        <p:spPr bwMode="auto">
          <a:xfrm>
            <a:off x="7004051" y="3106738"/>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1" name="Rectangle 65"/>
          <p:cNvSpPr>
            <a:spLocks noChangeArrowheads="1"/>
          </p:cNvSpPr>
          <p:nvPr/>
        </p:nvSpPr>
        <p:spPr bwMode="auto">
          <a:xfrm>
            <a:off x="7635876" y="3106738"/>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0.98</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2" name="Rectangle 66"/>
          <p:cNvSpPr>
            <a:spLocks noChangeArrowheads="1"/>
          </p:cNvSpPr>
          <p:nvPr/>
        </p:nvSpPr>
        <p:spPr bwMode="auto">
          <a:xfrm>
            <a:off x="8269288" y="3106738"/>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5" name="Rectangle 69"/>
          <p:cNvSpPr>
            <a:spLocks noChangeArrowheads="1"/>
          </p:cNvSpPr>
          <p:nvPr/>
        </p:nvSpPr>
        <p:spPr bwMode="auto">
          <a:xfrm>
            <a:off x="7004051" y="3475038"/>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0.98</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6" name="Rectangle 70"/>
          <p:cNvSpPr>
            <a:spLocks noChangeArrowheads="1"/>
          </p:cNvSpPr>
          <p:nvPr/>
        </p:nvSpPr>
        <p:spPr bwMode="auto">
          <a:xfrm>
            <a:off x="7635876" y="3475038"/>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7" name="Rectangle 71"/>
          <p:cNvSpPr>
            <a:spLocks noChangeArrowheads="1"/>
          </p:cNvSpPr>
          <p:nvPr/>
        </p:nvSpPr>
        <p:spPr bwMode="auto">
          <a:xfrm>
            <a:off x="8269288" y="3475038"/>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80" name="Rectangle 74"/>
          <p:cNvSpPr>
            <a:spLocks noChangeArrowheads="1"/>
          </p:cNvSpPr>
          <p:nvPr/>
        </p:nvSpPr>
        <p:spPr bwMode="auto">
          <a:xfrm>
            <a:off x="7004051" y="3846513"/>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0.98</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81" name="Rectangle 75"/>
          <p:cNvSpPr>
            <a:spLocks noChangeArrowheads="1"/>
          </p:cNvSpPr>
          <p:nvPr/>
        </p:nvSpPr>
        <p:spPr bwMode="auto">
          <a:xfrm>
            <a:off x="7635876" y="3846513"/>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82" name="Rectangle 76"/>
          <p:cNvSpPr>
            <a:spLocks noChangeArrowheads="1"/>
          </p:cNvSpPr>
          <p:nvPr/>
        </p:nvSpPr>
        <p:spPr bwMode="auto">
          <a:xfrm>
            <a:off x="8269288" y="3846513"/>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85" name="Rectangle 79"/>
          <p:cNvSpPr>
            <a:spLocks noChangeArrowheads="1"/>
          </p:cNvSpPr>
          <p:nvPr/>
        </p:nvSpPr>
        <p:spPr bwMode="auto">
          <a:xfrm>
            <a:off x="7004051" y="4219575"/>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0.98</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86" name="Rectangle 80"/>
          <p:cNvSpPr>
            <a:spLocks noChangeArrowheads="1"/>
          </p:cNvSpPr>
          <p:nvPr/>
        </p:nvSpPr>
        <p:spPr bwMode="auto">
          <a:xfrm>
            <a:off x="7635876" y="4219575"/>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0.98</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87" name="Rectangle 81"/>
          <p:cNvSpPr>
            <a:spLocks noChangeArrowheads="1"/>
          </p:cNvSpPr>
          <p:nvPr/>
        </p:nvSpPr>
        <p:spPr bwMode="auto">
          <a:xfrm>
            <a:off x="8269288" y="4219575"/>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0.98</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90" name="Rectangle 84"/>
          <p:cNvSpPr>
            <a:spLocks noChangeArrowheads="1"/>
          </p:cNvSpPr>
          <p:nvPr/>
        </p:nvSpPr>
        <p:spPr bwMode="auto">
          <a:xfrm>
            <a:off x="7004051" y="4587875"/>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91" name="Rectangle 85"/>
          <p:cNvSpPr>
            <a:spLocks noChangeArrowheads="1"/>
          </p:cNvSpPr>
          <p:nvPr/>
        </p:nvSpPr>
        <p:spPr bwMode="auto">
          <a:xfrm>
            <a:off x="7635876" y="4587875"/>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0.94</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816" name="Rectangle 86"/>
          <p:cNvSpPr>
            <a:spLocks noChangeArrowheads="1"/>
          </p:cNvSpPr>
          <p:nvPr/>
        </p:nvSpPr>
        <p:spPr bwMode="auto">
          <a:xfrm>
            <a:off x="8269288" y="4587875"/>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0.94</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820" name="Rectangle 89"/>
          <p:cNvSpPr>
            <a:spLocks noChangeArrowheads="1"/>
          </p:cNvSpPr>
          <p:nvPr/>
        </p:nvSpPr>
        <p:spPr bwMode="auto">
          <a:xfrm>
            <a:off x="7004051" y="4959350"/>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821" name="Rectangle 90"/>
          <p:cNvSpPr>
            <a:spLocks noChangeArrowheads="1"/>
          </p:cNvSpPr>
          <p:nvPr/>
        </p:nvSpPr>
        <p:spPr bwMode="auto">
          <a:xfrm>
            <a:off x="7635876" y="4959350"/>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822" name="Rectangle 91"/>
          <p:cNvSpPr>
            <a:spLocks noChangeArrowheads="1"/>
          </p:cNvSpPr>
          <p:nvPr/>
        </p:nvSpPr>
        <p:spPr bwMode="auto">
          <a:xfrm>
            <a:off x="8269288" y="4959350"/>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0.94</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825" name="Rectangle 94"/>
          <p:cNvSpPr>
            <a:spLocks noChangeArrowheads="1"/>
          </p:cNvSpPr>
          <p:nvPr/>
        </p:nvSpPr>
        <p:spPr bwMode="auto">
          <a:xfrm>
            <a:off x="7004051" y="5332413"/>
            <a:ext cx="546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0.94</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826" name="Rectangle 95"/>
          <p:cNvSpPr>
            <a:spLocks noChangeArrowheads="1"/>
          </p:cNvSpPr>
          <p:nvPr/>
        </p:nvSpPr>
        <p:spPr bwMode="auto">
          <a:xfrm>
            <a:off x="7635876" y="5332413"/>
            <a:ext cx="546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827" name="Rectangle 96"/>
          <p:cNvSpPr>
            <a:spLocks noChangeArrowheads="1"/>
          </p:cNvSpPr>
          <p:nvPr/>
        </p:nvSpPr>
        <p:spPr bwMode="auto">
          <a:xfrm>
            <a:off x="8269288" y="5332413"/>
            <a:ext cx="544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830" name="Rectangle 99"/>
          <p:cNvSpPr>
            <a:spLocks noChangeArrowheads="1"/>
          </p:cNvSpPr>
          <p:nvPr/>
        </p:nvSpPr>
        <p:spPr bwMode="auto">
          <a:xfrm>
            <a:off x="7004051" y="5700713"/>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0.94</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831" name="Rectangle 100"/>
          <p:cNvSpPr>
            <a:spLocks noChangeArrowheads="1"/>
          </p:cNvSpPr>
          <p:nvPr/>
        </p:nvSpPr>
        <p:spPr bwMode="auto">
          <a:xfrm>
            <a:off x="7635876" y="5700713"/>
            <a:ext cx="54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0.94</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4832" name="Rectangle 101"/>
          <p:cNvSpPr>
            <a:spLocks noChangeArrowheads="1"/>
          </p:cNvSpPr>
          <p:nvPr/>
        </p:nvSpPr>
        <p:spPr bwMode="auto">
          <a:xfrm>
            <a:off x="8269288" y="5700713"/>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Arial" panose="020B0604020202020204" pitchFamily="34" charset="0"/>
              </a:rPr>
              <a:t>0.96</a:t>
            </a:r>
            <a:endParaRPr kumimoji="0" lang="zh-CN" altLang="zh-CN"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34833" name="文本框 34832"/>
              <p:cNvSpPr txBox="1"/>
              <p:nvPr/>
            </p:nvSpPr>
            <p:spPr>
              <a:xfrm>
                <a:off x="6850433" y="2621920"/>
                <a:ext cx="8179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𝒕</m:t>
                          </m:r>
                        </m:e>
                        <m:sub>
                          <m:r>
                            <a:rPr lang="en-US" altLang="zh-CN" sz="1800" i="1">
                              <a:latin typeface="Cambria Math" panose="02040503050406030204" pitchFamily="18" charset="0"/>
                            </a:rPr>
                            <m:t>𝟏</m:t>
                          </m:r>
                        </m:sub>
                      </m:sSub>
                    </m:oMath>
                  </m:oMathPara>
                </a14:m>
                <a:endParaRPr lang="zh-CN" altLang="en-US" sz="1800"/>
              </a:p>
            </p:txBody>
          </p:sp>
        </mc:Choice>
        <mc:Fallback xmlns="">
          <p:sp>
            <p:nvSpPr>
              <p:cNvPr id="34833" name="文本框 34832"/>
              <p:cNvSpPr txBox="1">
                <a:spLocks noRot="1" noChangeAspect="1" noMove="1" noResize="1" noEditPoints="1" noAdjustHandles="1" noChangeArrowheads="1" noChangeShapeType="1" noTextEdit="1"/>
              </p:cNvSpPr>
              <p:nvPr/>
            </p:nvSpPr>
            <p:spPr>
              <a:xfrm>
                <a:off x="6850433" y="2621920"/>
                <a:ext cx="817911" cy="369332"/>
              </a:xfrm>
              <a:prstGeom prst="rect">
                <a:avLst/>
              </a:prstGeom>
              <a:blipFill rotWithShape="0">
                <a:blip r:embed="rId11"/>
                <a:stretch>
                  <a:fillRect b="-1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0" name="文本框 209"/>
              <p:cNvSpPr txBox="1"/>
              <p:nvPr/>
            </p:nvSpPr>
            <p:spPr>
              <a:xfrm>
                <a:off x="7453624" y="2621920"/>
                <a:ext cx="8179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i="1">
                              <a:latin typeface="Cambria Math" panose="02040503050406030204" pitchFamily="18" charset="0"/>
                            </a:rPr>
                            <m:t>𝒕</m:t>
                          </m:r>
                        </m:e>
                        <m:sub>
                          <m:r>
                            <a:rPr lang="en-US" altLang="zh-CN" sz="1800" b="1" i="1" smtClean="0">
                              <a:latin typeface="Cambria Math" panose="02040503050406030204" pitchFamily="18" charset="0"/>
                            </a:rPr>
                            <m:t>𝟐</m:t>
                          </m:r>
                        </m:sub>
                      </m:sSub>
                    </m:oMath>
                  </m:oMathPara>
                </a14:m>
                <a:endParaRPr lang="zh-CN" altLang="en-US" sz="1800"/>
              </a:p>
            </p:txBody>
          </p:sp>
        </mc:Choice>
        <mc:Fallback xmlns="">
          <p:sp>
            <p:nvSpPr>
              <p:cNvPr id="210" name="文本框 209"/>
              <p:cNvSpPr txBox="1">
                <a:spLocks noRot="1" noChangeAspect="1" noMove="1" noResize="1" noEditPoints="1" noAdjustHandles="1" noChangeArrowheads="1" noChangeShapeType="1" noTextEdit="1"/>
              </p:cNvSpPr>
              <p:nvPr/>
            </p:nvSpPr>
            <p:spPr>
              <a:xfrm>
                <a:off x="7453624" y="2621920"/>
                <a:ext cx="817911" cy="369332"/>
              </a:xfrm>
              <a:prstGeom prst="rect">
                <a:avLst/>
              </a:prstGeom>
              <a:blipFill rotWithShape="0">
                <a:blip r:embed="rId12"/>
                <a:stretch>
                  <a:fillRect b="-1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1" name="文本框 210"/>
              <p:cNvSpPr txBox="1"/>
              <p:nvPr/>
            </p:nvSpPr>
            <p:spPr>
              <a:xfrm>
                <a:off x="8089171" y="2621920"/>
                <a:ext cx="8179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i="1">
                              <a:latin typeface="Cambria Math" panose="02040503050406030204" pitchFamily="18" charset="0"/>
                            </a:rPr>
                            <m:t>𝒕</m:t>
                          </m:r>
                        </m:e>
                        <m:sub>
                          <m:r>
                            <a:rPr lang="en-US" altLang="zh-CN" sz="1800" b="1" i="1" smtClean="0">
                              <a:latin typeface="Cambria Math" panose="02040503050406030204" pitchFamily="18" charset="0"/>
                            </a:rPr>
                            <m:t>𝟑</m:t>
                          </m:r>
                        </m:sub>
                      </m:sSub>
                    </m:oMath>
                  </m:oMathPara>
                </a14:m>
                <a:endParaRPr lang="zh-CN" altLang="en-US" sz="1800"/>
              </a:p>
            </p:txBody>
          </p:sp>
        </mc:Choice>
        <mc:Fallback xmlns="">
          <p:sp>
            <p:nvSpPr>
              <p:cNvPr id="211" name="文本框 210"/>
              <p:cNvSpPr txBox="1">
                <a:spLocks noRot="1" noChangeAspect="1" noMove="1" noResize="1" noEditPoints="1" noAdjustHandles="1" noChangeArrowheads="1" noChangeShapeType="1" noTextEdit="1"/>
              </p:cNvSpPr>
              <p:nvPr/>
            </p:nvSpPr>
            <p:spPr>
              <a:xfrm>
                <a:off x="8089171" y="2621920"/>
                <a:ext cx="817911" cy="369332"/>
              </a:xfrm>
              <a:prstGeom prst="rect">
                <a:avLst/>
              </a:prstGeom>
              <a:blipFill rotWithShape="0">
                <a:blip r:embed="rId13"/>
                <a:stretch>
                  <a:fillRect b="-1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2" name="文本框 211"/>
              <p:cNvSpPr txBox="1"/>
              <p:nvPr/>
            </p:nvSpPr>
            <p:spPr>
              <a:xfrm>
                <a:off x="6344521" y="3032101"/>
                <a:ext cx="4796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i="1">
                              <a:latin typeface="Cambria Math" panose="02040503050406030204" pitchFamily="18" charset="0"/>
                            </a:rPr>
                            <m:t>𝟏</m:t>
                          </m:r>
                        </m:sub>
                      </m:sSub>
                    </m:oMath>
                  </m:oMathPara>
                </a14:m>
                <a:endParaRPr lang="zh-CN" altLang="en-US" sz="1800"/>
              </a:p>
            </p:txBody>
          </p:sp>
        </mc:Choice>
        <mc:Fallback xmlns="">
          <p:sp>
            <p:nvSpPr>
              <p:cNvPr id="212" name="文本框 211"/>
              <p:cNvSpPr txBox="1">
                <a:spLocks noRot="1" noChangeAspect="1" noMove="1" noResize="1" noEditPoints="1" noAdjustHandles="1" noChangeArrowheads="1" noChangeShapeType="1" noTextEdit="1"/>
              </p:cNvSpPr>
              <p:nvPr/>
            </p:nvSpPr>
            <p:spPr>
              <a:xfrm>
                <a:off x="6344521" y="3032101"/>
                <a:ext cx="479618" cy="369332"/>
              </a:xfrm>
              <a:prstGeom prst="rect">
                <a:avLst/>
              </a:prstGeom>
              <a:blipFill rotWithShape="0">
                <a:blip r:embed="rId14"/>
                <a:stretch>
                  <a:fillRect b="-1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3" name="文本框 212"/>
              <p:cNvSpPr txBox="1"/>
              <p:nvPr/>
            </p:nvSpPr>
            <p:spPr>
              <a:xfrm>
                <a:off x="6334376" y="3419708"/>
                <a:ext cx="4999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b="1" i="1" smtClean="0">
                              <a:latin typeface="Cambria Math" panose="02040503050406030204" pitchFamily="18" charset="0"/>
                            </a:rPr>
                            <m:t>𝟐</m:t>
                          </m:r>
                        </m:sub>
                      </m:sSub>
                    </m:oMath>
                  </m:oMathPara>
                </a14:m>
                <a:endParaRPr lang="zh-CN" altLang="en-US" sz="1800"/>
              </a:p>
            </p:txBody>
          </p:sp>
        </mc:Choice>
        <mc:Fallback xmlns="">
          <p:sp>
            <p:nvSpPr>
              <p:cNvPr id="213" name="文本框 212"/>
              <p:cNvSpPr txBox="1">
                <a:spLocks noRot="1" noChangeAspect="1" noMove="1" noResize="1" noEditPoints="1" noAdjustHandles="1" noChangeArrowheads="1" noChangeShapeType="1" noTextEdit="1"/>
              </p:cNvSpPr>
              <p:nvPr/>
            </p:nvSpPr>
            <p:spPr>
              <a:xfrm>
                <a:off x="6334376" y="3419708"/>
                <a:ext cx="499909" cy="369332"/>
              </a:xfrm>
              <a:prstGeom prst="rect">
                <a:avLst/>
              </a:prstGeom>
              <a:blipFill rotWithShape="0">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4" name="文本框 213"/>
              <p:cNvSpPr txBox="1"/>
              <p:nvPr/>
            </p:nvSpPr>
            <p:spPr>
              <a:xfrm>
                <a:off x="6352732" y="3779748"/>
                <a:ext cx="4631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b="1" i="1" smtClean="0">
                              <a:latin typeface="Cambria Math" panose="02040503050406030204" pitchFamily="18" charset="0"/>
                            </a:rPr>
                            <m:t>𝟑</m:t>
                          </m:r>
                        </m:sub>
                      </m:sSub>
                    </m:oMath>
                  </m:oMathPara>
                </a14:m>
                <a:endParaRPr lang="zh-CN" altLang="en-US" sz="1800"/>
              </a:p>
            </p:txBody>
          </p:sp>
        </mc:Choice>
        <mc:Fallback xmlns="">
          <p:sp>
            <p:nvSpPr>
              <p:cNvPr id="214" name="文本框 213"/>
              <p:cNvSpPr txBox="1">
                <a:spLocks noRot="1" noChangeAspect="1" noMove="1" noResize="1" noEditPoints="1" noAdjustHandles="1" noChangeArrowheads="1" noChangeShapeType="1" noTextEdit="1"/>
              </p:cNvSpPr>
              <p:nvPr/>
            </p:nvSpPr>
            <p:spPr>
              <a:xfrm>
                <a:off x="6352732" y="3779748"/>
                <a:ext cx="463196" cy="369332"/>
              </a:xfrm>
              <a:prstGeom prst="rect">
                <a:avLst/>
              </a:prstGeom>
              <a:blipFill rotWithShape="0">
                <a:blip r:embed="rId16"/>
                <a:stretch>
                  <a:fillRect b="-1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5" name="文本框 214"/>
              <p:cNvSpPr txBox="1"/>
              <p:nvPr/>
            </p:nvSpPr>
            <p:spPr>
              <a:xfrm>
                <a:off x="6356072" y="4150836"/>
                <a:ext cx="4120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b="1" i="1" smtClean="0">
                              <a:latin typeface="Cambria Math" panose="02040503050406030204" pitchFamily="18" charset="0"/>
                            </a:rPr>
                            <m:t>𝟒</m:t>
                          </m:r>
                        </m:sub>
                      </m:sSub>
                    </m:oMath>
                  </m:oMathPara>
                </a14:m>
                <a:endParaRPr lang="zh-CN" altLang="en-US" sz="1800"/>
              </a:p>
            </p:txBody>
          </p:sp>
        </mc:Choice>
        <mc:Fallback xmlns="">
          <p:sp>
            <p:nvSpPr>
              <p:cNvPr id="215" name="文本框 214"/>
              <p:cNvSpPr txBox="1">
                <a:spLocks noRot="1" noChangeAspect="1" noMove="1" noResize="1" noEditPoints="1" noAdjustHandles="1" noChangeArrowheads="1" noChangeShapeType="1" noTextEdit="1"/>
              </p:cNvSpPr>
              <p:nvPr/>
            </p:nvSpPr>
            <p:spPr>
              <a:xfrm>
                <a:off x="6356072" y="4150836"/>
                <a:ext cx="412047" cy="369332"/>
              </a:xfrm>
              <a:prstGeom prst="rect">
                <a:avLst/>
              </a:prstGeom>
              <a:blipFill rotWithShape="0">
                <a:blip r:embed="rId17"/>
                <a:stretch>
                  <a:fillRect r="-7463"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6" name="文本框 215"/>
              <p:cNvSpPr txBox="1"/>
              <p:nvPr/>
            </p:nvSpPr>
            <p:spPr>
              <a:xfrm>
                <a:off x="6358525" y="4514200"/>
                <a:ext cx="3500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b="1" i="1" smtClean="0">
                              <a:latin typeface="Cambria Math" panose="02040503050406030204" pitchFamily="18" charset="0"/>
                            </a:rPr>
                            <m:t>𝟓</m:t>
                          </m:r>
                        </m:sub>
                      </m:sSub>
                    </m:oMath>
                  </m:oMathPara>
                </a14:m>
                <a:endParaRPr lang="zh-CN" altLang="en-US" sz="1800"/>
              </a:p>
            </p:txBody>
          </p:sp>
        </mc:Choice>
        <mc:Fallback xmlns="">
          <p:sp>
            <p:nvSpPr>
              <p:cNvPr id="216" name="文本框 215"/>
              <p:cNvSpPr txBox="1">
                <a:spLocks noRot="1" noChangeAspect="1" noMove="1" noResize="1" noEditPoints="1" noAdjustHandles="1" noChangeArrowheads="1" noChangeShapeType="1" noTextEdit="1"/>
              </p:cNvSpPr>
              <p:nvPr/>
            </p:nvSpPr>
            <p:spPr>
              <a:xfrm>
                <a:off x="6358525" y="4514200"/>
                <a:ext cx="350010" cy="369332"/>
              </a:xfrm>
              <a:prstGeom prst="rect">
                <a:avLst/>
              </a:prstGeom>
              <a:blipFill rotWithShape="0">
                <a:blip r:embed="rId18"/>
                <a:stretch>
                  <a:fillRect r="-28070"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7" name="文本框 216"/>
              <p:cNvSpPr txBox="1"/>
              <p:nvPr/>
            </p:nvSpPr>
            <p:spPr>
              <a:xfrm>
                <a:off x="6357987" y="4898635"/>
                <a:ext cx="4120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b="1" i="1" smtClean="0">
                              <a:latin typeface="Cambria Math" panose="02040503050406030204" pitchFamily="18" charset="0"/>
                            </a:rPr>
                            <m:t>𝟔</m:t>
                          </m:r>
                        </m:sub>
                      </m:sSub>
                    </m:oMath>
                  </m:oMathPara>
                </a14:m>
                <a:endParaRPr lang="zh-CN" altLang="en-US" sz="1800"/>
              </a:p>
            </p:txBody>
          </p:sp>
        </mc:Choice>
        <mc:Fallback xmlns="">
          <p:sp>
            <p:nvSpPr>
              <p:cNvPr id="217" name="文本框 216"/>
              <p:cNvSpPr txBox="1">
                <a:spLocks noRot="1" noChangeAspect="1" noMove="1" noResize="1" noEditPoints="1" noAdjustHandles="1" noChangeArrowheads="1" noChangeShapeType="1" noTextEdit="1"/>
              </p:cNvSpPr>
              <p:nvPr/>
            </p:nvSpPr>
            <p:spPr>
              <a:xfrm>
                <a:off x="6357987" y="4898635"/>
                <a:ext cx="412047" cy="369332"/>
              </a:xfrm>
              <a:prstGeom prst="rect">
                <a:avLst/>
              </a:prstGeom>
              <a:blipFill rotWithShape="0">
                <a:blip r:embed="rId19"/>
                <a:stretch>
                  <a:fillRect r="-5882"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8" name="文本框 217"/>
              <p:cNvSpPr txBox="1"/>
              <p:nvPr/>
            </p:nvSpPr>
            <p:spPr>
              <a:xfrm>
                <a:off x="6357987" y="5268714"/>
                <a:ext cx="4120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b="1" i="1" smtClean="0">
                              <a:latin typeface="Cambria Math" panose="02040503050406030204" pitchFamily="18" charset="0"/>
                            </a:rPr>
                            <m:t>𝟕</m:t>
                          </m:r>
                        </m:sub>
                      </m:sSub>
                    </m:oMath>
                  </m:oMathPara>
                </a14:m>
                <a:endParaRPr lang="zh-CN" altLang="en-US" sz="1800"/>
              </a:p>
            </p:txBody>
          </p:sp>
        </mc:Choice>
        <mc:Fallback xmlns="">
          <p:sp>
            <p:nvSpPr>
              <p:cNvPr id="218" name="文本框 217"/>
              <p:cNvSpPr txBox="1">
                <a:spLocks noRot="1" noChangeAspect="1" noMove="1" noResize="1" noEditPoints="1" noAdjustHandles="1" noChangeArrowheads="1" noChangeShapeType="1" noTextEdit="1"/>
              </p:cNvSpPr>
              <p:nvPr/>
            </p:nvSpPr>
            <p:spPr>
              <a:xfrm>
                <a:off x="6357987" y="5268714"/>
                <a:ext cx="412047" cy="369332"/>
              </a:xfrm>
              <a:prstGeom prst="rect">
                <a:avLst/>
              </a:prstGeom>
              <a:blipFill rotWithShape="0">
                <a:blip r:embed="rId20"/>
                <a:stretch>
                  <a:fillRect r="-5882" b="-1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9" name="文本框 218"/>
              <p:cNvSpPr txBox="1"/>
              <p:nvPr/>
            </p:nvSpPr>
            <p:spPr>
              <a:xfrm>
                <a:off x="6352732" y="5629945"/>
                <a:ext cx="4631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b="1" i="1" smtClean="0">
                              <a:latin typeface="Cambria Math" panose="02040503050406030204" pitchFamily="18" charset="0"/>
                            </a:rPr>
                            <m:t>𝟖</m:t>
                          </m:r>
                        </m:sub>
                      </m:sSub>
                    </m:oMath>
                  </m:oMathPara>
                </a14:m>
                <a:endParaRPr lang="zh-CN" altLang="en-US" sz="1800"/>
              </a:p>
            </p:txBody>
          </p:sp>
        </mc:Choice>
        <mc:Fallback xmlns="">
          <p:sp>
            <p:nvSpPr>
              <p:cNvPr id="219" name="文本框 218"/>
              <p:cNvSpPr txBox="1">
                <a:spLocks noRot="1" noChangeAspect="1" noMove="1" noResize="1" noEditPoints="1" noAdjustHandles="1" noChangeArrowheads="1" noChangeShapeType="1" noTextEdit="1"/>
              </p:cNvSpPr>
              <p:nvPr/>
            </p:nvSpPr>
            <p:spPr>
              <a:xfrm>
                <a:off x="6352732" y="5629945"/>
                <a:ext cx="463197" cy="369332"/>
              </a:xfrm>
              <a:prstGeom prst="rect">
                <a:avLst/>
              </a:prstGeom>
              <a:blipFill rotWithShape="0">
                <a:blip r:embed="rId21"/>
                <a:stretch>
                  <a:fillRect b="-1667"/>
                </a:stretch>
              </a:blipFill>
            </p:spPr>
            <p:txBody>
              <a:bodyPr/>
              <a:lstStyle/>
              <a:p>
                <a:r>
                  <a:rPr lang="zh-CN" altLang="en-US">
                    <a:noFill/>
                  </a:rPr>
                  <a:t> </a:t>
                </a:r>
              </a:p>
            </p:txBody>
          </p:sp>
        </mc:Fallback>
      </mc:AlternateContent>
      <p:cxnSp>
        <p:nvCxnSpPr>
          <p:cNvPr id="4" name="直接连接符 3"/>
          <p:cNvCxnSpPr/>
          <p:nvPr/>
        </p:nvCxnSpPr>
        <p:spPr bwMode="auto">
          <a:xfrm>
            <a:off x="6269038" y="2660650"/>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62" name="直接连接符 161"/>
          <p:cNvCxnSpPr/>
          <p:nvPr/>
        </p:nvCxnSpPr>
        <p:spPr bwMode="auto">
          <a:xfrm>
            <a:off x="6269038" y="3038475"/>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63" name="直接连接符 162"/>
          <p:cNvCxnSpPr/>
          <p:nvPr/>
        </p:nvCxnSpPr>
        <p:spPr bwMode="auto">
          <a:xfrm>
            <a:off x="6269038" y="3408363"/>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64" name="直接连接符 163"/>
          <p:cNvCxnSpPr/>
          <p:nvPr/>
        </p:nvCxnSpPr>
        <p:spPr bwMode="auto">
          <a:xfrm>
            <a:off x="6269038" y="3775501"/>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65" name="直接连接符 164"/>
          <p:cNvCxnSpPr/>
          <p:nvPr/>
        </p:nvCxnSpPr>
        <p:spPr bwMode="auto">
          <a:xfrm>
            <a:off x="6269038" y="4146847"/>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66" name="直接连接符 165"/>
          <p:cNvCxnSpPr/>
          <p:nvPr/>
        </p:nvCxnSpPr>
        <p:spPr bwMode="auto">
          <a:xfrm>
            <a:off x="6269038" y="4508744"/>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67" name="直接连接符 166"/>
          <p:cNvCxnSpPr/>
          <p:nvPr/>
        </p:nvCxnSpPr>
        <p:spPr bwMode="auto">
          <a:xfrm>
            <a:off x="6269038" y="4884738"/>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68" name="直接连接符 167"/>
          <p:cNvCxnSpPr/>
          <p:nvPr/>
        </p:nvCxnSpPr>
        <p:spPr bwMode="auto">
          <a:xfrm>
            <a:off x="6269038" y="5255141"/>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69" name="直接连接符 168"/>
          <p:cNvCxnSpPr/>
          <p:nvPr/>
        </p:nvCxnSpPr>
        <p:spPr bwMode="auto">
          <a:xfrm>
            <a:off x="6269038" y="5634038"/>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73" name="直接连接符 172"/>
          <p:cNvCxnSpPr/>
          <p:nvPr/>
        </p:nvCxnSpPr>
        <p:spPr bwMode="auto">
          <a:xfrm>
            <a:off x="8812535" y="2664460"/>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74" name="直接连接符 173"/>
          <p:cNvCxnSpPr/>
          <p:nvPr/>
        </p:nvCxnSpPr>
        <p:spPr bwMode="auto">
          <a:xfrm>
            <a:off x="8812535" y="3030538"/>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78" name="直接连接符 177"/>
          <p:cNvCxnSpPr/>
          <p:nvPr/>
        </p:nvCxnSpPr>
        <p:spPr bwMode="auto">
          <a:xfrm>
            <a:off x="8812213" y="3408363"/>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79" name="直接连接符 178"/>
          <p:cNvCxnSpPr/>
          <p:nvPr/>
        </p:nvCxnSpPr>
        <p:spPr bwMode="auto">
          <a:xfrm>
            <a:off x="8812213" y="3775501"/>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83" name="直接连接符 182"/>
          <p:cNvCxnSpPr/>
          <p:nvPr/>
        </p:nvCxnSpPr>
        <p:spPr bwMode="auto">
          <a:xfrm>
            <a:off x="8812213" y="4146847"/>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84" name="直接连接符 183"/>
          <p:cNvCxnSpPr/>
          <p:nvPr/>
        </p:nvCxnSpPr>
        <p:spPr bwMode="auto">
          <a:xfrm>
            <a:off x="8812213" y="4515730"/>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88" name="直接连接符 187"/>
          <p:cNvCxnSpPr/>
          <p:nvPr/>
        </p:nvCxnSpPr>
        <p:spPr bwMode="auto">
          <a:xfrm>
            <a:off x="8812218" y="4893555"/>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89" name="直接连接符 188"/>
          <p:cNvCxnSpPr/>
          <p:nvPr/>
        </p:nvCxnSpPr>
        <p:spPr bwMode="auto">
          <a:xfrm>
            <a:off x="8812213" y="5262563"/>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92" name="直接连接符 191"/>
          <p:cNvCxnSpPr/>
          <p:nvPr/>
        </p:nvCxnSpPr>
        <p:spPr bwMode="auto">
          <a:xfrm>
            <a:off x="8812213" y="5634038"/>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93" name="直接连接符 192"/>
          <p:cNvCxnSpPr/>
          <p:nvPr/>
        </p:nvCxnSpPr>
        <p:spPr bwMode="auto">
          <a:xfrm>
            <a:off x="6921025" y="2667000"/>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94" name="直接连接符 193"/>
          <p:cNvCxnSpPr/>
          <p:nvPr/>
        </p:nvCxnSpPr>
        <p:spPr bwMode="auto">
          <a:xfrm>
            <a:off x="6921025" y="3034030"/>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95" name="直接连接符 194"/>
          <p:cNvCxnSpPr/>
          <p:nvPr/>
        </p:nvCxnSpPr>
        <p:spPr bwMode="auto">
          <a:xfrm>
            <a:off x="6921025" y="3403283"/>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96" name="直接连接符 195"/>
          <p:cNvCxnSpPr/>
          <p:nvPr/>
        </p:nvCxnSpPr>
        <p:spPr bwMode="auto">
          <a:xfrm>
            <a:off x="6921025" y="3776136"/>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97" name="直接连接符 196"/>
          <p:cNvCxnSpPr/>
          <p:nvPr/>
        </p:nvCxnSpPr>
        <p:spPr bwMode="auto">
          <a:xfrm>
            <a:off x="6921025" y="4145577"/>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98" name="直接连接符 197"/>
          <p:cNvCxnSpPr/>
          <p:nvPr/>
        </p:nvCxnSpPr>
        <p:spPr bwMode="auto">
          <a:xfrm>
            <a:off x="6921025" y="4515094"/>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199" name="直接连接符 198"/>
          <p:cNvCxnSpPr/>
          <p:nvPr/>
        </p:nvCxnSpPr>
        <p:spPr bwMode="auto">
          <a:xfrm>
            <a:off x="6921025" y="4887278"/>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00" name="直接连接符 199"/>
          <p:cNvCxnSpPr/>
          <p:nvPr/>
        </p:nvCxnSpPr>
        <p:spPr bwMode="auto">
          <a:xfrm>
            <a:off x="6921025" y="5259586"/>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01" name="直接连接符 200"/>
          <p:cNvCxnSpPr/>
          <p:nvPr/>
        </p:nvCxnSpPr>
        <p:spPr bwMode="auto">
          <a:xfrm>
            <a:off x="6921025" y="5636578"/>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02" name="直接连接符 201"/>
          <p:cNvCxnSpPr/>
          <p:nvPr/>
        </p:nvCxnSpPr>
        <p:spPr bwMode="auto">
          <a:xfrm>
            <a:off x="7550151" y="2663577"/>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03" name="直接连接符 202"/>
          <p:cNvCxnSpPr/>
          <p:nvPr/>
        </p:nvCxnSpPr>
        <p:spPr bwMode="auto">
          <a:xfrm>
            <a:off x="7550151" y="3030607"/>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04" name="直接连接符 203"/>
          <p:cNvCxnSpPr/>
          <p:nvPr/>
        </p:nvCxnSpPr>
        <p:spPr bwMode="auto">
          <a:xfrm>
            <a:off x="7550151" y="3399860"/>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05" name="直接连接符 204"/>
          <p:cNvCxnSpPr/>
          <p:nvPr/>
        </p:nvCxnSpPr>
        <p:spPr bwMode="auto">
          <a:xfrm>
            <a:off x="7550151" y="3772713"/>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06" name="直接连接符 205"/>
          <p:cNvCxnSpPr/>
          <p:nvPr/>
        </p:nvCxnSpPr>
        <p:spPr bwMode="auto">
          <a:xfrm>
            <a:off x="7550151" y="4142154"/>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07" name="直接连接符 206"/>
          <p:cNvCxnSpPr/>
          <p:nvPr/>
        </p:nvCxnSpPr>
        <p:spPr bwMode="auto">
          <a:xfrm>
            <a:off x="7550151" y="4511671"/>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08" name="直接连接符 207"/>
          <p:cNvCxnSpPr/>
          <p:nvPr/>
        </p:nvCxnSpPr>
        <p:spPr bwMode="auto">
          <a:xfrm>
            <a:off x="7550151" y="4883855"/>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09" name="直接连接符 208"/>
          <p:cNvCxnSpPr/>
          <p:nvPr/>
        </p:nvCxnSpPr>
        <p:spPr bwMode="auto">
          <a:xfrm>
            <a:off x="7550151" y="5256163"/>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20" name="直接连接符 219"/>
          <p:cNvCxnSpPr/>
          <p:nvPr/>
        </p:nvCxnSpPr>
        <p:spPr bwMode="auto">
          <a:xfrm>
            <a:off x="7550151" y="5633155"/>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21" name="直接连接符 220"/>
          <p:cNvCxnSpPr/>
          <p:nvPr/>
        </p:nvCxnSpPr>
        <p:spPr bwMode="auto">
          <a:xfrm>
            <a:off x="8174038" y="2667387"/>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22" name="直接连接符 221"/>
          <p:cNvCxnSpPr/>
          <p:nvPr/>
        </p:nvCxnSpPr>
        <p:spPr bwMode="auto">
          <a:xfrm>
            <a:off x="8174038" y="3034417"/>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23" name="直接连接符 222"/>
          <p:cNvCxnSpPr/>
          <p:nvPr/>
        </p:nvCxnSpPr>
        <p:spPr bwMode="auto">
          <a:xfrm>
            <a:off x="8174038" y="3403670"/>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24" name="直接连接符 223"/>
          <p:cNvCxnSpPr/>
          <p:nvPr/>
        </p:nvCxnSpPr>
        <p:spPr bwMode="auto">
          <a:xfrm>
            <a:off x="8174038" y="3776523"/>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25" name="直接连接符 224"/>
          <p:cNvCxnSpPr/>
          <p:nvPr/>
        </p:nvCxnSpPr>
        <p:spPr bwMode="auto">
          <a:xfrm>
            <a:off x="8174038" y="4145964"/>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26" name="直接连接符 225"/>
          <p:cNvCxnSpPr/>
          <p:nvPr/>
        </p:nvCxnSpPr>
        <p:spPr bwMode="auto">
          <a:xfrm>
            <a:off x="8174038" y="4515481"/>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27" name="直接连接符 226"/>
          <p:cNvCxnSpPr/>
          <p:nvPr/>
        </p:nvCxnSpPr>
        <p:spPr bwMode="auto">
          <a:xfrm>
            <a:off x="8174038" y="4887665"/>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28" name="直接连接符 227"/>
          <p:cNvCxnSpPr/>
          <p:nvPr/>
        </p:nvCxnSpPr>
        <p:spPr bwMode="auto">
          <a:xfrm>
            <a:off x="8174038" y="5259973"/>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cxnSp>
        <p:nvCxnSpPr>
          <p:cNvPr id="229" name="直接连接符 228"/>
          <p:cNvCxnSpPr/>
          <p:nvPr/>
        </p:nvCxnSpPr>
        <p:spPr bwMode="auto">
          <a:xfrm>
            <a:off x="8174038" y="5636965"/>
            <a:ext cx="0" cy="377825"/>
          </a:xfrm>
          <a:prstGeom prst="line">
            <a:avLst/>
          </a:prstGeom>
          <a:solidFill>
            <a:srgbClr val="C0C0C0">
              <a:alpha val="0"/>
            </a:srgbClr>
          </a:solidFill>
          <a:ln w="9525" cap="flat" cmpd="sng" algn="ctr">
            <a:solidFill>
              <a:schemeClr val="tx1"/>
            </a:solidFill>
            <a:prstDash val="solid"/>
            <a:round/>
            <a:headEnd type="none" w="med" len="med"/>
            <a:tailEnd type="none" w="med" len="med"/>
          </a:ln>
          <a:effectLst/>
        </p:spPr>
      </p:cxnSp>
      <p:sp>
        <p:nvSpPr>
          <p:cNvPr id="3" name="灯片编号占位符 2"/>
          <p:cNvSpPr>
            <a:spLocks noGrp="1"/>
          </p:cNvSpPr>
          <p:nvPr>
            <p:ph type="sldNum" sz="quarter" idx="12"/>
          </p:nvPr>
        </p:nvSpPr>
        <p:spPr/>
        <p:txBody>
          <a:bodyPr/>
          <a:lstStyle/>
          <a:p>
            <a:pPr>
              <a:defRPr/>
            </a:pPr>
            <a:fld id="{B2D9E1CE-3C7F-4ACF-8753-53AB71A600F5}" type="slidenum">
              <a:rPr lang="en-US" altLang="ko-KR" smtClean="0"/>
              <a:pPr>
                <a:defRPr/>
              </a:pPr>
              <a:t>21</a:t>
            </a:fld>
            <a:endParaRPr lang="en-US" altLang="ko-KR"/>
          </a:p>
        </p:txBody>
      </p:sp>
    </p:spTree>
    <p:extLst>
      <p:ext uri="{BB962C8B-B14F-4D97-AF65-F5344CB8AC3E}">
        <p14:creationId xmlns:p14="http://schemas.microsoft.com/office/powerpoint/2010/main" val="19149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900"/>
                                  </p:stCondLst>
                                  <p:childTnLst>
                                    <p:set>
                                      <p:cBhvr>
                                        <p:cTn id="29" dur="1" fill="hold">
                                          <p:stCondLst>
                                            <p:cond delay="0"/>
                                          </p:stCondLst>
                                        </p:cTn>
                                        <p:tgtEl>
                                          <p:spTgt spid="132"/>
                                        </p:tgtEl>
                                        <p:attrNameLst>
                                          <p:attrName>style.visibility</p:attrName>
                                        </p:attrNameLst>
                                      </p:cBhvr>
                                      <p:to>
                                        <p:strVal val="visible"/>
                                      </p:to>
                                    </p:set>
                                  </p:childTnLst>
                                </p:cTn>
                              </p:par>
                              <p:par>
                                <p:cTn id="30" presetID="1" presetClass="entr" presetSubtype="0" fill="hold" grpId="0" nodeType="withEffect">
                                  <p:stCondLst>
                                    <p:cond delay="900"/>
                                  </p:stCondLst>
                                  <p:childTnLst>
                                    <p:set>
                                      <p:cBhvr>
                                        <p:cTn id="31" dur="1" fill="hold">
                                          <p:stCondLst>
                                            <p:cond delay="0"/>
                                          </p:stCondLst>
                                        </p:cTn>
                                        <p:tgtEl>
                                          <p:spTgt spid="50"/>
                                        </p:tgtEl>
                                        <p:attrNameLst>
                                          <p:attrName>style.visibility</p:attrName>
                                        </p:attrNameLst>
                                      </p:cBhvr>
                                      <p:to>
                                        <p:strVal val="visible"/>
                                      </p:to>
                                    </p:set>
                                  </p:childTnLst>
                                </p:cTn>
                              </p:par>
                              <p:par>
                                <p:cTn id="32" presetID="1" presetClass="entr" presetSubtype="0" fill="hold" grpId="0" nodeType="withEffect">
                                  <p:stCondLst>
                                    <p:cond delay="900"/>
                                  </p:stCondLst>
                                  <p:childTnLst>
                                    <p:set>
                                      <p:cBhvr>
                                        <p:cTn id="33" dur="1" fill="hold">
                                          <p:stCondLst>
                                            <p:cond delay="0"/>
                                          </p:stCondLst>
                                        </p:cTn>
                                        <p:tgtEl>
                                          <p:spTgt spid="175"/>
                                        </p:tgtEl>
                                        <p:attrNameLst>
                                          <p:attrName>style.visibility</p:attrName>
                                        </p:attrNameLst>
                                      </p:cBhvr>
                                      <p:to>
                                        <p:strVal val="visible"/>
                                      </p:to>
                                    </p:set>
                                  </p:childTnLst>
                                </p:cTn>
                              </p:par>
                              <p:par>
                                <p:cTn id="34" presetID="1" presetClass="entr" presetSubtype="0" fill="hold" grpId="0" nodeType="withEffect">
                                  <p:stCondLst>
                                    <p:cond delay="900"/>
                                  </p:stCondLst>
                                  <p:childTnLst>
                                    <p:set>
                                      <p:cBhvr>
                                        <p:cTn id="35" dur="1" fill="hold">
                                          <p:stCondLst>
                                            <p:cond delay="0"/>
                                          </p:stCondLst>
                                        </p:cTn>
                                        <p:tgtEl>
                                          <p:spTgt spid="176"/>
                                        </p:tgtEl>
                                        <p:attrNameLst>
                                          <p:attrName>style.visibility</p:attrName>
                                        </p:attrNameLst>
                                      </p:cBhvr>
                                      <p:to>
                                        <p:strVal val="visible"/>
                                      </p:to>
                                    </p:set>
                                  </p:childTnLst>
                                </p:cTn>
                              </p:par>
                              <p:par>
                                <p:cTn id="36" presetID="1" presetClass="entr" presetSubtype="0" fill="hold" grpId="0" nodeType="withEffect">
                                  <p:stCondLst>
                                    <p:cond delay="900"/>
                                  </p:stCondLst>
                                  <p:childTnLst>
                                    <p:set>
                                      <p:cBhvr>
                                        <p:cTn id="37" dur="1" fill="hold">
                                          <p:stCondLst>
                                            <p:cond delay="0"/>
                                          </p:stCondLst>
                                        </p:cTn>
                                        <p:tgtEl>
                                          <p:spTgt spid="177"/>
                                        </p:tgtEl>
                                        <p:attrNameLst>
                                          <p:attrName>style.visibility</p:attrName>
                                        </p:attrNameLst>
                                      </p:cBhvr>
                                      <p:to>
                                        <p:strVal val="visible"/>
                                      </p:to>
                                    </p:set>
                                  </p:childTnLst>
                                </p:cTn>
                              </p:par>
                              <p:par>
                                <p:cTn id="38" presetID="1" presetClass="entr" presetSubtype="0" fill="hold" grpId="0" nodeType="withEffect">
                                  <p:stCondLst>
                                    <p:cond delay="900"/>
                                  </p:stCondLst>
                                  <p:childTnLst>
                                    <p:set>
                                      <p:cBhvr>
                                        <p:cTn id="39" dur="1" fill="hold">
                                          <p:stCondLst>
                                            <p:cond delay="0"/>
                                          </p:stCondLst>
                                        </p:cTn>
                                        <p:tgtEl>
                                          <p:spTgt spid="213"/>
                                        </p:tgtEl>
                                        <p:attrNameLst>
                                          <p:attrName>style.visibility</p:attrName>
                                        </p:attrNameLst>
                                      </p:cBhvr>
                                      <p:to>
                                        <p:strVal val="visible"/>
                                      </p:to>
                                    </p:set>
                                  </p:childTnLst>
                                </p:cTn>
                              </p:par>
                              <p:par>
                                <p:cTn id="40" presetID="1" presetClass="entr" presetSubtype="0" fill="hold" nodeType="withEffect">
                                  <p:stCondLst>
                                    <p:cond delay="900"/>
                                  </p:stCondLst>
                                  <p:childTnLst>
                                    <p:set>
                                      <p:cBhvr>
                                        <p:cTn id="41" dur="1" fill="hold">
                                          <p:stCondLst>
                                            <p:cond delay="0"/>
                                          </p:stCondLst>
                                        </p:cTn>
                                        <p:tgtEl>
                                          <p:spTgt spid="163"/>
                                        </p:tgtEl>
                                        <p:attrNameLst>
                                          <p:attrName>style.visibility</p:attrName>
                                        </p:attrNameLst>
                                      </p:cBhvr>
                                      <p:to>
                                        <p:strVal val="visible"/>
                                      </p:to>
                                    </p:set>
                                  </p:childTnLst>
                                </p:cTn>
                              </p:par>
                              <p:par>
                                <p:cTn id="42" presetID="1" presetClass="entr" presetSubtype="0" fill="hold" nodeType="withEffect">
                                  <p:stCondLst>
                                    <p:cond delay="900"/>
                                  </p:stCondLst>
                                  <p:childTnLst>
                                    <p:set>
                                      <p:cBhvr>
                                        <p:cTn id="43" dur="1" fill="hold">
                                          <p:stCondLst>
                                            <p:cond delay="0"/>
                                          </p:stCondLst>
                                        </p:cTn>
                                        <p:tgtEl>
                                          <p:spTgt spid="178"/>
                                        </p:tgtEl>
                                        <p:attrNameLst>
                                          <p:attrName>style.visibility</p:attrName>
                                        </p:attrNameLst>
                                      </p:cBhvr>
                                      <p:to>
                                        <p:strVal val="visible"/>
                                      </p:to>
                                    </p:set>
                                  </p:childTnLst>
                                </p:cTn>
                              </p:par>
                              <p:par>
                                <p:cTn id="44" presetID="1" presetClass="entr" presetSubtype="0" fill="hold" nodeType="withEffect">
                                  <p:stCondLst>
                                    <p:cond delay="900"/>
                                  </p:stCondLst>
                                  <p:childTnLst>
                                    <p:set>
                                      <p:cBhvr>
                                        <p:cTn id="45" dur="1" fill="hold">
                                          <p:stCondLst>
                                            <p:cond delay="0"/>
                                          </p:stCondLst>
                                        </p:cTn>
                                        <p:tgtEl>
                                          <p:spTgt spid="195"/>
                                        </p:tgtEl>
                                        <p:attrNameLst>
                                          <p:attrName>style.visibility</p:attrName>
                                        </p:attrNameLst>
                                      </p:cBhvr>
                                      <p:to>
                                        <p:strVal val="visible"/>
                                      </p:to>
                                    </p:set>
                                  </p:childTnLst>
                                </p:cTn>
                              </p:par>
                              <p:par>
                                <p:cTn id="46" presetID="1" presetClass="entr" presetSubtype="0" fill="hold" nodeType="withEffect">
                                  <p:stCondLst>
                                    <p:cond delay="900"/>
                                  </p:stCondLst>
                                  <p:childTnLst>
                                    <p:set>
                                      <p:cBhvr>
                                        <p:cTn id="47" dur="1" fill="hold">
                                          <p:stCondLst>
                                            <p:cond delay="0"/>
                                          </p:stCondLst>
                                        </p:cTn>
                                        <p:tgtEl>
                                          <p:spTgt spid="204"/>
                                        </p:tgtEl>
                                        <p:attrNameLst>
                                          <p:attrName>style.visibility</p:attrName>
                                        </p:attrNameLst>
                                      </p:cBhvr>
                                      <p:to>
                                        <p:strVal val="visible"/>
                                      </p:to>
                                    </p:set>
                                  </p:childTnLst>
                                </p:cTn>
                              </p:par>
                              <p:par>
                                <p:cTn id="48" presetID="1" presetClass="entr" presetSubtype="0" fill="hold" nodeType="withEffect">
                                  <p:stCondLst>
                                    <p:cond delay="900"/>
                                  </p:stCondLst>
                                  <p:childTnLst>
                                    <p:set>
                                      <p:cBhvr>
                                        <p:cTn id="49" dur="1" fill="hold">
                                          <p:stCondLst>
                                            <p:cond delay="0"/>
                                          </p:stCondLst>
                                        </p:cTn>
                                        <p:tgtEl>
                                          <p:spTgt spid="223"/>
                                        </p:tgtEl>
                                        <p:attrNameLst>
                                          <p:attrName>style.visibility</p:attrName>
                                        </p:attrNameLst>
                                      </p:cBhvr>
                                      <p:to>
                                        <p:strVal val="visible"/>
                                      </p:to>
                                    </p:set>
                                  </p:childTnLst>
                                </p:cTn>
                              </p:par>
                            </p:childTnLst>
                          </p:cTn>
                        </p:par>
                        <p:par>
                          <p:cTn id="50" fill="hold">
                            <p:stCondLst>
                              <p:cond delay="900"/>
                            </p:stCondLst>
                            <p:childTnLst>
                              <p:par>
                                <p:cTn id="51" presetID="1" presetClass="entr" presetSubtype="0" fill="hold" nodeType="afterEffect">
                                  <p:stCondLst>
                                    <p:cond delay="900"/>
                                  </p:stCondLst>
                                  <p:childTnLst>
                                    <p:set>
                                      <p:cBhvr>
                                        <p:cTn id="52" dur="1" fill="hold">
                                          <p:stCondLst>
                                            <p:cond delay="0"/>
                                          </p:stCondLst>
                                        </p:cTn>
                                        <p:tgtEl>
                                          <p:spTgt spid="145"/>
                                        </p:tgtEl>
                                        <p:attrNameLst>
                                          <p:attrName>style.visibility</p:attrName>
                                        </p:attrNameLst>
                                      </p:cBhvr>
                                      <p:to>
                                        <p:strVal val="visible"/>
                                      </p:to>
                                    </p:set>
                                  </p:childTnLst>
                                </p:cTn>
                              </p:par>
                              <p:par>
                                <p:cTn id="53" presetID="1" presetClass="entr" presetSubtype="0" fill="hold" grpId="0" nodeType="withEffect">
                                  <p:stCondLst>
                                    <p:cond delay="90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90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90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90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90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900"/>
                                  </p:stCondLst>
                                  <p:childTnLst>
                                    <p:set>
                                      <p:cBhvr>
                                        <p:cTn id="64" dur="1" fill="hold">
                                          <p:stCondLst>
                                            <p:cond delay="0"/>
                                          </p:stCondLst>
                                        </p:cTn>
                                        <p:tgtEl>
                                          <p:spTgt spid="180"/>
                                        </p:tgtEl>
                                        <p:attrNameLst>
                                          <p:attrName>style.visibility</p:attrName>
                                        </p:attrNameLst>
                                      </p:cBhvr>
                                      <p:to>
                                        <p:strVal val="visible"/>
                                      </p:to>
                                    </p:set>
                                  </p:childTnLst>
                                </p:cTn>
                              </p:par>
                              <p:par>
                                <p:cTn id="65" presetID="1" presetClass="entr" presetSubtype="0" fill="hold" grpId="0" nodeType="withEffect">
                                  <p:stCondLst>
                                    <p:cond delay="900"/>
                                  </p:stCondLst>
                                  <p:childTnLst>
                                    <p:set>
                                      <p:cBhvr>
                                        <p:cTn id="66" dur="1" fill="hold">
                                          <p:stCondLst>
                                            <p:cond delay="0"/>
                                          </p:stCondLst>
                                        </p:cTn>
                                        <p:tgtEl>
                                          <p:spTgt spid="181"/>
                                        </p:tgtEl>
                                        <p:attrNameLst>
                                          <p:attrName>style.visibility</p:attrName>
                                        </p:attrNameLst>
                                      </p:cBhvr>
                                      <p:to>
                                        <p:strVal val="visible"/>
                                      </p:to>
                                    </p:set>
                                  </p:childTnLst>
                                </p:cTn>
                              </p:par>
                              <p:par>
                                <p:cTn id="67" presetID="1" presetClass="entr" presetSubtype="0" fill="hold" grpId="0" nodeType="withEffect">
                                  <p:stCondLst>
                                    <p:cond delay="900"/>
                                  </p:stCondLst>
                                  <p:childTnLst>
                                    <p:set>
                                      <p:cBhvr>
                                        <p:cTn id="68" dur="1" fill="hold">
                                          <p:stCondLst>
                                            <p:cond delay="0"/>
                                          </p:stCondLst>
                                        </p:cTn>
                                        <p:tgtEl>
                                          <p:spTgt spid="182"/>
                                        </p:tgtEl>
                                        <p:attrNameLst>
                                          <p:attrName>style.visibility</p:attrName>
                                        </p:attrNameLst>
                                      </p:cBhvr>
                                      <p:to>
                                        <p:strVal val="visible"/>
                                      </p:to>
                                    </p:set>
                                  </p:childTnLst>
                                </p:cTn>
                              </p:par>
                              <p:par>
                                <p:cTn id="69" presetID="1" presetClass="entr" presetSubtype="0" fill="hold" grpId="0" nodeType="withEffect">
                                  <p:stCondLst>
                                    <p:cond delay="900"/>
                                  </p:stCondLst>
                                  <p:childTnLst>
                                    <p:set>
                                      <p:cBhvr>
                                        <p:cTn id="70" dur="1" fill="hold">
                                          <p:stCondLst>
                                            <p:cond delay="0"/>
                                          </p:stCondLst>
                                        </p:cTn>
                                        <p:tgtEl>
                                          <p:spTgt spid="214"/>
                                        </p:tgtEl>
                                        <p:attrNameLst>
                                          <p:attrName>style.visibility</p:attrName>
                                        </p:attrNameLst>
                                      </p:cBhvr>
                                      <p:to>
                                        <p:strVal val="visible"/>
                                      </p:to>
                                    </p:set>
                                  </p:childTnLst>
                                </p:cTn>
                              </p:par>
                              <p:par>
                                <p:cTn id="71" presetID="1" presetClass="entr" presetSubtype="0" fill="hold" nodeType="withEffect">
                                  <p:stCondLst>
                                    <p:cond delay="900"/>
                                  </p:stCondLst>
                                  <p:childTnLst>
                                    <p:set>
                                      <p:cBhvr>
                                        <p:cTn id="72" dur="1" fill="hold">
                                          <p:stCondLst>
                                            <p:cond delay="0"/>
                                          </p:stCondLst>
                                        </p:cTn>
                                        <p:tgtEl>
                                          <p:spTgt spid="164"/>
                                        </p:tgtEl>
                                        <p:attrNameLst>
                                          <p:attrName>style.visibility</p:attrName>
                                        </p:attrNameLst>
                                      </p:cBhvr>
                                      <p:to>
                                        <p:strVal val="visible"/>
                                      </p:to>
                                    </p:set>
                                  </p:childTnLst>
                                </p:cTn>
                              </p:par>
                              <p:par>
                                <p:cTn id="73" presetID="1" presetClass="entr" presetSubtype="0" fill="hold" nodeType="withEffect">
                                  <p:stCondLst>
                                    <p:cond delay="900"/>
                                  </p:stCondLst>
                                  <p:childTnLst>
                                    <p:set>
                                      <p:cBhvr>
                                        <p:cTn id="74" dur="1" fill="hold">
                                          <p:stCondLst>
                                            <p:cond delay="0"/>
                                          </p:stCondLst>
                                        </p:cTn>
                                        <p:tgtEl>
                                          <p:spTgt spid="179"/>
                                        </p:tgtEl>
                                        <p:attrNameLst>
                                          <p:attrName>style.visibility</p:attrName>
                                        </p:attrNameLst>
                                      </p:cBhvr>
                                      <p:to>
                                        <p:strVal val="visible"/>
                                      </p:to>
                                    </p:set>
                                  </p:childTnLst>
                                </p:cTn>
                              </p:par>
                              <p:par>
                                <p:cTn id="75" presetID="1" presetClass="entr" presetSubtype="0" fill="hold" nodeType="withEffect">
                                  <p:stCondLst>
                                    <p:cond delay="900"/>
                                  </p:stCondLst>
                                  <p:childTnLst>
                                    <p:set>
                                      <p:cBhvr>
                                        <p:cTn id="76" dur="1" fill="hold">
                                          <p:stCondLst>
                                            <p:cond delay="0"/>
                                          </p:stCondLst>
                                        </p:cTn>
                                        <p:tgtEl>
                                          <p:spTgt spid="196"/>
                                        </p:tgtEl>
                                        <p:attrNameLst>
                                          <p:attrName>style.visibility</p:attrName>
                                        </p:attrNameLst>
                                      </p:cBhvr>
                                      <p:to>
                                        <p:strVal val="visible"/>
                                      </p:to>
                                    </p:set>
                                  </p:childTnLst>
                                </p:cTn>
                              </p:par>
                              <p:par>
                                <p:cTn id="77" presetID="1" presetClass="entr" presetSubtype="0" fill="hold" nodeType="withEffect">
                                  <p:stCondLst>
                                    <p:cond delay="900"/>
                                  </p:stCondLst>
                                  <p:childTnLst>
                                    <p:set>
                                      <p:cBhvr>
                                        <p:cTn id="78" dur="1" fill="hold">
                                          <p:stCondLst>
                                            <p:cond delay="0"/>
                                          </p:stCondLst>
                                        </p:cTn>
                                        <p:tgtEl>
                                          <p:spTgt spid="205"/>
                                        </p:tgtEl>
                                        <p:attrNameLst>
                                          <p:attrName>style.visibility</p:attrName>
                                        </p:attrNameLst>
                                      </p:cBhvr>
                                      <p:to>
                                        <p:strVal val="visible"/>
                                      </p:to>
                                    </p:set>
                                  </p:childTnLst>
                                </p:cTn>
                              </p:par>
                              <p:par>
                                <p:cTn id="79" presetID="1" presetClass="entr" presetSubtype="0" fill="hold" nodeType="withEffect">
                                  <p:stCondLst>
                                    <p:cond delay="900"/>
                                  </p:stCondLst>
                                  <p:childTnLst>
                                    <p:set>
                                      <p:cBhvr>
                                        <p:cTn id="80" dur="1" fill="hold">
                                          <p:stCondLst>
                                            <p:cond delay="0"/>
                                          </p:stCondLst>
                                        </p:cTn>
                                        <p:tgtEl>
                                          <p:spTgt spid="224"/>
                                        </p:tgtEl>
                                        <p:attrNameLst>
                                          <p:attrName>style.visibility</p:attrName>
                                        </p:attrNameLst>
                                      </p:cBhvr>
                                      <p:to>
                                        <p:strVal val="visible"/>
                                      </p:to>
                                    </p:set>
                                  </p:childTnLst>
                                </p:cTn>
                              </p:par>
                            </p:childTnLst>
                          </p:cTn>
                        </p:par>
                        <p:par>
                          <p:cTn id="81" fill="hold">
                            <p:stCondLst>
                              <p:cond delay="1800"/>
                            </p:stCondLst>
                            <p:childTnLst>
                              <p:par>
                                <p:cTn id="82" presetID="1" presetClass="entr" presetSubtype="0" fill="hold" nodeType="afterEffect">
                                  <p:stCondLst>
                                    <p:cond delay="900"/>
                                  </p:stCondLst>
                                  <p:childTnLst>
                                    <p:set>
                                      <p:cBhvr>
                                        <p:cTn id="83" dur="1" fill="hold">
                                          <p:stCondLst>
                                            <p:cond delay="0"/>
                                          </p:stCondLst>
                                        </p:cTn>
                                        <p:tgtEl>
                                          <p:spTgt spid="135"/>
                                        </p:tgtEl>
                                        <p:attrNameLst>
                                          <p:attrName>style.visibility</p:attrName>
                                        </p:attrNameLst>
                                      </p:cBhvr>
                                      <p:to>
                                        <p:strVal val="visible"/>
                                      </p:to>
                                    </p:set>
                                  </p:childTnLst>
                                </p:cTn>
                              </p:par>
                              <p:par>
                                <p:cTn id="84" presetID="1" presetClass="entr" presetSubtype="0" fill="hold" grpId="0" nodeType="withEffect">
                                  <p:stCondLst>
                                    <p:cond delay="900"/>
                                  </p:stCondLst>
                                  <p:childTnLst>
                                    <p:set>
                                      <p:cBhvr>
                                        <p:cTn id="85" dur="1" fill="hold">
                                          <p:stCondLst>
                                            <p:cond delay="0"/>
                                          </p:stCondLst>
                                        </p:cTn>
                                        <p:tgtEl>
                                          <p:spTgt spid="25"/>
                                        </p:tgtEl>
                                        <p:attrNameLst>
                                          <p:attrName>style.visibility</p:attrName>
                                        </p:attrNameLst>
                                      </p:cBhvr>
                                      <p:to>
                                        <p:strVal val="visible"/>
                                      </p:to>
                                    </p:set>
                                  </p:childTnLst>
                                </p:cTn>
                              </p:par>
                              <p:par>
                                <p:cTn id="86" presetID="1" presetClass="entr" presetSubtype="0" fill="hold" grpId="0" nodeType="withEffect">
                                  <p:stCondLst>
                                    <p:cond delay="900"/>
                                  </p:stCondLst>
                                  <p:childTnLst>
                                    <p:set>
                                      <p:cBhvr>
                                        <p:cTn id="87" dur="1" fill="hold">
                                          <p:stCondLst>
                                            <p:cond delay="0"/>
                                          </p:stCondLst>
                                        </p:cTn>
                                        <p:tgtEl>
                                          <p:spTgt spid="26"/>
                                        </p:tgtEl>
                                        <p:attrNameLst>
                                          <p:attrName>style.visibility</p:attrName>
                                        </p:attrNameLst>
                                      </p:cBhvr>
                                      <p:to>
                                        <p:strVal val="visible"/>
                                      </p:to>
                                    </p:set>
                                  </p:childTnLst>
                                </p:cTn>
                              </p:par>
                              <p:par>
                                <p:cTn id="88" presetID="1" presetClass="entr" presetSubtype="0" fill="hold" grpId="0" nodeType="withEffect">
                                  <p:stCondLst>
                                    <p:cond delay="900"/>
                                  </p:stCondLst>
                                  <p:childTnLst>
                                    <p:set>
                                      <p:cBhvr>
                                        <p:cTn id="89" dur="1" fill="hold">
                                          <p:stCondLst>
                                            <p:cond delay="0"/>
                                          </p:stCondLst>
                                        </p:cTn>
                                        <p:tgtEl>
                                          <p:spTgt spid="27"/>
                                        </p:tgtEl>
                                        <p:attrNameLst>
                                          <p:attrName>style.visibility</p:attrName>
                                        </p:attrNameLst>
                                      </p:cBhvr>
                                      <p:to>
                                        <p:strVal val="visible"/>
                                      </p:to>
                                    </p:set>
                                  </p:childTnLst>
                                </p:cTn>
                              </p:par>
                              <p:par>
                                <p:cTn id="90" presetID="1" presetClass="entr" presetSubtype="0" fill="hold" grpId="0" nodeType="withEffect">
                                  <p:stCondLst>
                                    <p:cond delay="900"/>
                                  </p:stCondLst>
                                  <p:childTnLst>
                                    <p:set>
                                      <p:cBhvr>
                                        <p:cTn id="91" dur="1" fill="hold">
                                          <p:stCondLst>
                                            <p:cond delay="0"/>
                                          </p:stCondLst>
                                        </p:cTn>
                                        <p:tgtEl>
                                          <p:spTgt spid="28"/>
                                        </p:tgtEl>
                                        <p:attrNameLst>
                                          <p:attrName>style.visibility</p:attrName>
                                        </p:attrNameLst>
                                      </p:cBhvr>
                                      <p:to>
                                        <p:strVal val="visible"/>
                                      </p:to>
                                    </p:set>
                                  </p:childTnLst>
                                </p:cTn>
                              </p:par>
                              <p:par>
                                <p:cTn id="92" presetID="1" presetClass="entr" presetSubtype="0" fill="hold" grpId="0" nodeType="withEffect">
                                  <p:stCondLst>
                                    <p:cond delay="900"/>
                                  </p:stCondLst>
                                  <p:childTnLst>
                                    <p:set>
                                      <p:cBhvr>
                                        <p:cTn id="93" dur="1" fill="hold">
                                          <p:stCondLst>
                                            <p:cond delay="0"/>
                                          </p:stCondLst>
                                        </p:cTn>
                                        <p:tgtEl>
                                          <p:spTgt spid="52"/>
                                        </p:tgtEl>
                                        <p:attrNameLst>
                                          <p:attrName>style.visibility</p:attrName>
                                        </p:attrNameLst>
                                      </p:cBhvr>
                                      <p:to>
                                        <p:strVal val="visible"/>
                                      </p:to>
                                    </p:set>
                                  </p:childTnLst>
                                </p:cTn>
                              </p:par>
                              <p:par>
                                <p:cTn id="94" presetID="1" presetClass="entr" presetSubtype="0" fill="hold" grpId="0" nodeType="withEffect">
                                  <p:stCondLst>
                                    <p:cond delay="900"/>
                                  </p:stCondLst>
                                  <p:childTnLst>
                                    <p:set>
                                      <p:cBhvr>
                                        <p:cTn id="95" dur="1" fill="hold">
                                          <p:stCondLst>
                                            <p:cond delay="0"/>
                                          </p:stCondLst>
                                        </p:cTn>
                                        <p:tgtEl>
                                          <p:spTgt spid="185"/>
                                        </p:tgtEl>
                                        <p:attrNameLst>
                                          <p:attrName>style.visibility</p:attrName>
                                        </p:attrNameLst>
                                      </p:cBhvr>
                                      <p:to>
                                        <p:strVal val="visible"/>
                                      </p:to>
                                    </p:set>
                                  </p:childTnLst>
                                </p:cTn>
                              </p:par>
                              <p:par>
                                <p:cTn id="96" presetID="1" presetClass="entr" presetSubtype="0" fill="hold" grpId="0" nodeType="withEffect">
                                  <p:stCondLst>
                                    <p:cond delay="900"/>
                                  </p:stCondLst>
                                  <p:childTnLst>
                                    <p:set>
                                      <p:cBhvr>
                                        <p:cTn id="97" dur="1" fill="hold">
                                          <p:stCondLst>
                                            <p:cond delay="0"/>
                                          </p:stCondLst>
                                        </p:cTn>
                                        <p:tgtEl>
                                          <p:spTgt spid="186"/>
                                        </p:tgtEl>
                                        <p:attrNameLst>
                                          <p:attrName>style.visibility</p:attrName>
                                        </p:attrNameLst>
                                      </p:cBhvr>
                                      <p:to>
                                        <p:strVal val="visible"/>
                                      </p:to>
                                    </p:set>
                                  </p:childTnLst>
                                </p:cTn>
                              </p:par>
                              <p:par>
                                <p:cTn id="98" presetID="1" presetClass="entr" presetSubtype="0" fill="hold" grpId="0" nodeType="withEffect">
                                  <p:stCondLst>
                                    <p:cond delay="900"/>
                                  </p:stCondLst>
                                  <p:childTnLst>
                                    <p:set>
                                      <p:cBhvr>
                                        <p:cTn id="99" dur="1" fill="hold">
                                          <p:stCondLst>
                                            <p:cond delay="0"/>
                                          </p:stCondLst>
                                        </p:cTn>
                                        <p:tgtEl>
                                          <p:spTgt spid="187"/>
                                        </p:tgtEl>
                                        <p:attrNameLst>
                                          <p:attrName>style.visibility</p:attrName>
                                        </p:attrNameLst>
                                      </p:cBhvr>
                                      <p:to>
                                        <p:strVal val="visible"/>
                                      </p:to>
                                    </p:set>
                                  </p:childTnLst>
                                </p:cTn>
                              </p:par>
                              <p:par>
                                <p:cTn id="100" presetID="1" presetClass="entr" presetSubtype="0" fill="hold" grpId="0" nodeType="withEffect">
                                  <p:stCondLst>
                                    <p:cond delay="900"/>
                                  </p:stCondLst>
                                  <p:childTnLst>
                                    <p:set>
                                      <p:cBhvr>
                                        <p:cTn id="101" dur="1" fill="hold">
                                          <p:stCondLst>
                                            <p:cond delay="0"/>
                                          </p:stCondLst>
                                        </p:cTn>
                                        <p:tgtEl>
                                          <p:spTgt spid="215"/>
                                        </p:tgtEl>
                                        <p:attrNameLst>
                                          <p:attrName>style.visibility</p:attrName>
                                        </p:attrNameLst>
                                      </p:cBhvr>
                                      <p:to>
                                        <p:strVal val="visible"/>
                                      </p:to>
                                    </p:set>
                                  </p:childTnLst>
                                </p:cTn>
                              </p:par>
                              <p:par>
                                <p:cTn id="102" presetID="1" presetClass="entr" presetSubtype="0" fill="hold" nodeType="withEffect">
                                  <p:stCondLst>
                                    <p:cond delay="900"/>
                                  </p:stCondLst>
                                  <p:childTnLst>
                                    <p:set>
                                      <p:cBhvr>
                                        <p:cTn id="103" dur="1" fill="hold">
                                          <p:stCondLst>
                                            <p:cond delay="0"/>
                                          </p:stCondLst>
                                        </p:cTn>
                                        <p:tgtEl>
                                          <p:spTgt spid="165"/>
                                        </p:tgtEl>
                                        <p:attrNameLst>
                                          <p:attrName>style.visibility</p:attrName>
                                        </p:attrNameLst>
                                      </p:cBhvr>
                                      <p:to>
                                        <p:strVal val="visible"/>
                                      </p:to>
                                    </p:set>
                                  </p:childTnLst>
                                </p:cTn>
                              </p:par>
                              <p:par>
                                <p:cTn id="104" presetID="1" presetClass="entr" presetSubtype="0" fill="hold" nodeType="withEffect">
                                  <p:stCondLst>
                                    <p:cond delay="900"/>
                                  </p:stCondLst>
                                  <p:childTnLst>
                                    <p:set>
                                      <p:cBhvr>
                                        <p:cTn id="105" dur="1" fill="hold">
                                          <p:stCondLst>
                                            <p:cond delay="0"/>
                                          </p:stCondLst>
                                        </p:cTn>
                                        <p:tgtEl>
                                          <p:spTgt spid="183"/>
                                        </p:tgtEl>
                                        <p:attrNameLst>
                                          <p:attrName>style.visibility</p:attrName>
                                        </p:attrNameLst>
                                      </p:cBhvr>
                                      <p:to>
                                        <p:strVal val="visible"/>
                                      </p:to>
                                    </p:set>
                                  </p:childTnLst>
                                </p:cTn>
                              </p:par>
                              <p:par>
                                <p:cTn id="106" presetID="1" presetClass="entr" presetSubtype="0" fill="hold" nodeType="withEffect">
                                  <p:stCondLst>
                                    <p:cond delay="900"/>
                                  </p:stCondLst>
                                  <p:childTnLst>
                                    <p:set>
                                      <p:cBhvr>
                                        <p:cTn id="107" dur="1" fill="hold">
                                          <p:stCondLst>
                                            <p:cond delay="0"/>
                                          </p:stCondLst>
                                        </p:cTn>
                                        <p:tgtEl>
                                          <p:spTgt spid="197"/>
                                        </p:tgtEl>
                                        <p:attrNameLst>
                                          <p:attrName>style.visibility</p:attrName>
                                        </p:attrNameLst>
                                      </p:cBhvr>
                                      <p:to>
                                        <p:strVal val="visible"/>
                                      </p:to>
                                    </p:set>
                                  </p:childTnLst>
                                </p:cTn>
                              </p:par>
                              <p:par>
                                <p:cTn id="108" presetID="1" presetClass="entr" presetSubtype="0" fill="hold" nodeType="withEffect">
                                  <p:stCondLst>
                                    <p:cond delay="900"/>
                                  </p:stCondLst>
                                  <p:childTnLst>
                                    <p:set>
                                      <p:cBhvr>
                                        <p:cTn id="109" dur="1" fill="hold">
                                          <p:stCondLst>
                                            <p:cond delay="0"/>
                                          </p:stCondLst>
                                        </p:cTn>
                                        <p:tgtEl>
                                          <p:spTgt spid="206"/>
                                        </p:tgtEl>
                                        <p:attrNameLst>
                                          <p:attrName>style.visibility</p:attrName>
                                        </p:attrNameLst>
                                      </p:cBhvr>
                                      <p:to>
                                        <p:strVal val="visible"/>
                                      </p:to>
                                    </p:set>
                                  </p:childTnLst>
                                </p:cTn>
                              </p:par>
                              <p:par>
                                <p:cTn id="110" presetID="1" presetClass="entr" presetSubtype="0" fill="hold" nodeType="withEffect">
                                  <p:stCondLst>
                                    <p:cond delay="900"/>
                                  </p:stCondLst>
                                  <p:childTnLst>
                                    <p:set>
                                      <p:cBhvr>
                                        <p:cTn id="111" dur="1" fill="hold">
                                          <p:stCondLst>
                                            <p:cond delay="0"/>
                                          </p:stCondLst>
                                        </p:cTn>
                                        <p:tgtEl>
                                          <p:spTgt spid="225"/>
                                        </p:tgtEl>
                                        <p:attrNameLst>
                                          <p:attrName>style.visibility</p:attrName>
                                        </p:attrNameLst>
                                      </p:cBhvr>
                                      <p:to>
                                        <p:strVal val="visible"/>
                                      </p:to>
                                    </p:set>
                                  </p:childTnLst>
                                </p:cTn>
                              </p:par>
                            </p:childTnLst>
                          </p:cTn>
                        </p:par>
                        <p:par>
                          <p:cTn id="112" fill="hold">
                            <p:stCondLst>
                              <p:cond delay="2700"/>
                            </p:stCondLst>
                            <p:childTnLst>
                              <p:par>
                                <p:cTn id="113" presetID="1" presetClass="entr" presetSubtype="0" fill="hold" nodeType="afterEffect">
                                  <p:stCondLst>
                                    <p:cond delay="900"/>
                                  </p:stCondLst>
                                  <p:childTnLst>
                                    <p:set>
                                      <p:cBhvr>
                                        <p:cTn id="114" dur="1" fill="hold">
                                          <p:stCondLst>
                                            <p:cond delay="0"/>
                                          </p:stCondLst>
                                        </p:cTn>
                                        <p:tgtEl>
                                          <p:spTgt spid="141"/>
                                        </p:tgtEl>
                                        <p:attrNameLst>
                                          <p:attrName>style.visibility</p:attrName>
                                        </p:attrNameLst>
                                      </p:cBhvr>
                                      <p:to>
                                        <p:strVal val="visible"/>
                                      </p:to>
                                    </p:set>
                                  </p:childTnLst>
                                </p:cTn>
                              </p:par>
                              <p:par>
                                <p:cTn id="115" presetID="1" presetClass="entr" presetSubtype="0" fill="hold" grpId="0" nodeType="withEffect">
                                  <p:stCondLst>
                                    <p:cond delay="900"/>
                                  </p:stCondLst>
                                  <p:childTnLst>
                                    <p:set>
                                      <p:cBhvr>
                                        <p:cTn id="116" dur="1" fill="hold">
                                          <p:stCondLst>
                                            <p:cond delay="0"/>
                                          </p:stCondLst>
                                        </p:cTn>
                                        <p:tgtEl>
                                          <p:spTgt spid="29"/>
                                        </p:tgtEl>
                                        <p:attrNameLst>
                                          <p:attrName>style.visibility</p:attrName>
                                        </p:attrNameLst>
                                      </p:cBhvr>
                                      <p:to>
                                        <p:strVal val="visible"/>
                                      </p:to>
                                    </p:set>
                                  </p:childTnLst>
                                </p:cTn>
                              </p:par>
                              <p:par>
                                <p:cTn id="117" presetID="1" presetClass="entr" presetSubtype="0" fill="hold" grpId="0" nodeType="withEffect">
                                  <p:stCondLst>
                                    <p:cond delay="90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ntr" presetSubtype="0" fill="hold" grpId="0" nodeType="withEffect">
                                  <p:stCondLst>
                                    <p:cond delay="900"/>
                                  </p:stCondLst>
                                  <p:childTnLst>
                                    <p:set>
                                      <p:cBhvr>
                                        <p:cTn id="120" dur="1" fill="hold">
                                          <p:stCondLst>
                                            <p:cond delay="0"/>
                                          </p:stCondLst>
                                        </p:cTn>
                                        <p:tgtEl>
                                          <p:spTgt spid="31"/>
                                        </p:tgtEl>
                                        <p:attrNameLst>
                                          <p:attrName>style.visibility</p:attrName>
                                        </p:attrNameLst>
                                      </p:cBhvr>
                                      <p:to>
                                        <p:strVal val="visible"/>
                                      </p:to>
                                    </p:set>
                                  </p:childTnLst>
                                </p:cTn>
                              </p:par>
                              <p:par>
                                <p:cTn id="121" presetID="1" presetClass="entr" presetSubtype="0" fill="hold" grpId="0" nodeType="withEffect">
                                  <p:stCondLst>
                                    <p:cond delay="900"/>
                                  </p:stCondLst>
                                  <p:childTnLst>
                                    <p:set>
                                      <p:cBhvr>
                                        <p:cTn id="122" dur="1" fill="hold">
                                          <p:stCondLst>
                                            <p:cond delay="0"/>
                                          </p:stCondLst>
                                        </p:cTn>
                                        <p:tgtEl>
                                          <p:spTgt spid="32"/>
                                        </p:tgtEl>
                                        <p:attrNameLst>
                                          <p:attrName>style.visibility</p:attrName>
                                        </p:attrNameLst>
                                      </p:cBhvr>
                                      <p:to>
                                        <p:strVal val="visible"/>
                                      </p:to>
                                    </p:set>
                                  </p:childTnLst>
                                </p:cTn>
                              </p:par>
                              <p:par>
                                <p:cTn id="123" presetID="1" presetClass="entr" presetSubtype="0" fill="hold" grpId="0" nodeType="withEffect">
                                  <p:stCondLst>
                                    <p:cond delay="900"/>
                                  </p:stCondLst>
                                  <p:childTnLst>
                                    <p:set>
                                      <p:cBhvr>
                                        <p:cTn id="124" dur="1" fill="hold">
                                          <p:stCondLst>
                                            <p:cond delay="0"/>
                                          </p:stCondLst>
                                        </p:cTn>
                                        <p:tgtEl>
                                          <p:spTgt spid="53"/>
                                        </p:tgtEl>
                                        <p:attrNameLst>
                                          <p:attrName>style.visibility</p:attrName>
                                        </p:attrNameLst>
                                      </p:cBhvr>
                                      <p:to>
                                        <p:strVal val="visible"/>
                                      </p:to>
                                    </p:set>
                                  </p:childTnLst>
                                </p:cTn>
                              </p:par>
                              <p:par>
                                <p:cTn id="125" presetID="1" presetClass="entr" presetSubtype="0" fill="hold" grpId="0" nodeType="withEffect">
                                  <p:stCondLst>
                                    <p:cond delay="900"/>
                                  </p:stCondLst>
                                  <p:childTnLst>
                                    <p:set>
                                      <p:cBhvr>
                                        <p:cTn id="126" dur="1" fill="hold">
                                          <p:stCondLst>
                                            <p:cond delay="0"/>
                                          </p:stCondLst>
                                        </p:cTn>
                                        <p:tgtEl>
                                          <p:spTgt spid="190"/>
                                        </p:tgtEl>
                                        <p:attrNameLst>
                                          <p:attrName>style.visibility</p:attrName>
                                        </p:attrNameLst>
                                      </p:cBhvr>
                                      <p:to>
                                        <p:strVal val="visible"/>
                                      </p:to>
                                    </p:set>
                                  </p:childTnLst>
                                </p:cTn>
                              </p:par>
                              <p:par>
                                <p:cTn id="127" presetID="1" presetClass="entr" presetSubtype="0" fill="hold" grpId="0" nodeType="withEffect">
                                  <p:stCondLst>
                                    <p:cond delay="900"/>
                                  </p:stCondLst>
                                  <p:childTnLst>
                                    <p:set>
                                      <p:cBhvr>
                                        <p:cTn id="128" dur="1" fill="hold">
                                          <p:stCondLst>
                                            <p:cond delay="0"/>
                                          </p:stCondLst>
                                        </p:cTn>
                                        <p:tgtEl>
                                          <p:spTgt spid="191"/>
                                        </p:tgtEl>
                                        <p:attrNameLst>
                                          <p:attrName>style.visibility</p:attrName>
                                        </p:attrNameLst>
                                      </p:cBhvr>
                                      <p:to>
                                        <p:strVal val="visible"/>
                                      </p:to>
                                    </p:set>
                                  </p:childTnLst>
                                </p:cTn>
                              </p:par>
                              <p:par>
                                <p:cTn id="129" presetID="1" presetClass="entr" presetSubtype="0" fill="hold" grpId="0" nodeType="withEffect">
                                  <p:stCondLst>
                                    <p:cond delay="900"/>
                                  </p:stCondLst>
                                  <p:childTnLst>
                                    <p:set>
                                      <p:cBhvr>
                                        <p:cTn id="130" dur="1" fill="hold">
                                          <p:stCondLst>
                                            <p:cond delay="0"/>
                                          </p:stCondLst>
                                        </p:cTn>
                                        <p:tgtEl>
                                          <p:spTgt spid="34816"/>
                                        </p:tgtEl>
                                        <p:attrNameLst>
                                          <p:attrName>style.visibility</p:attrName>
                                        </p:attrNameLst>
                                      </p:cBhvr>
                                      <p:to>
                                        <p:strVal val="visible"/>
                                      </p:to>
                                    </p:set>
                                  </p:childTnLst>
                                </p:cTn>
                              </p:par>
                              <p:par>
                                <p:cTn id="131" presetID="1" presetClass="entr" presetSubtype="0" fill="hold" grpId="0" nodeType="withEffect">
                                  <p:stCondLst>
                                    <p:cond delay="900"/>
                                  </p:stCondLst>
                                  <p:childTnLst>
                                    <p:set>
                                      <p:cBhvr>
                                        <p:cTn id="132" dur="1" fill="hold">
                                          <p:stCondLst>
                                            <p:cond delay="0"/>
                                          </p:stCondLst>
                                        </p:cTn>
                                        <p:tgtEl>
                                          <p:spTgt spid="216"/>
                                        </p:tgtEl>
                                        <p:attrNameLst>
                                          <p:attrName>style.visibility</p:attrName>
                                        </p:attrNameLst>
                                      </p:cBhvr>
                                      <p:to>
                                        <p:strVal val="visible"/>
                                      </p:to>
                                    </p:set>
                                  </p:childTnLst>
                                </p:cTn>
                              </p:par>
                              <p:par>
                                <p:cTn id="133" presetID="1" presetClass="entr" presetSubtype="0" fill="hold" nodeType="withEffect">
                                  <p:stCondLst>
                                    <p:cond delay="900"/>
                                  </p:stCondLst>
                                  <p:childTnLst>
                                    <p:set>
                                      <p:cBhvr>
                                        <p:cTn id="134" dur="1" fill="hold">
                                          <p:stCondLst>
                                            <p:cond delay="0"/>
                                          </p:stCondLst>
                                        </p:cTn>
                                        <p:tgtEl>
                                          <p:spTgt spid="166"/>
                                        </p:tgtEl>
                                        <p:attrNameLst>
                                          <p:attrName>style.visibility</p:attrName>
                                        </p:attrNameLst>
                                      </p:cBhvr>
                                      <p:to>
                                        <p:strVal val="visible"/>
                                      </p:to>
                                    </p:set>
                                  </p:childTnLst>
                                </p:cTn>
                              </p:par>
                              <p:par>
                                <p:cTn id="135" presetID="1" presetClass="entr" presetSubtype="0" fill="hold" nodeType="withEffect">
                                  <p:stCondLst>
                                    <p:cond delay="900"/>
                                  </p:stCondLst>
                                  <p:childTnLst>
                                    <p:set>
                                      <p:cBhvr>
                                        <p:cTn id="136" dur="1" fill="hold">
                                          <p:stCondLst>
                                            <p:cond delay="0"/>
                                          </p:stCondLst>
                                        </p:cTn>
                                        <p:tgtEl>
                                          <p:spTgt spid="184"/>
                                        </p:tgtEl>
                                        <p:attrNameLst>
                                          <p:attrName>style.visibility</p:attrName>
                                        </p:attrNameLst>
                                      </p:cBhvr>
                                      <p:to>
                                        <p:strVal val="visible"/>
                                      </p:to>
                                    </p:set>
                                  </p:childTnLst>
                                </p:cTn>
                              </p:par>
                              <p:par>
                                <p:cTn id="137" presetID="1" presetClass="entr" presetSubtype="0" fill="hold" nodeType="withEffect">
                                  <p:stCondLst>
                                    <p:cond delay="900"/>
                                  </p:stCondLst>
                                  <p:childTnLst>
                                    <p:set>
                                      <p:cBhvr>
                                        <p:cTn id="138" dur="1" fill="hold">
                                          <p:stCondLst>
                                            <p:cond delay="0"/>
                                          </p:stCondLst>
                                        </p:cTn>
                                        <p:tgtEl>
                                          <p:spTgt spid="198"/>
                                        </p:tgtEl>
                                        <p:attrNameLst>
                                          <p:attrName>style.visibility</p:attrName>
                                        </p:attrNameLst>
                                      </p:cBhvr>
                                      <p:to>
                                        <p:strVal val="visible"/>
                                      </p:to>
                                    </p:set>
                                  </p:childTnLst>
                                </p:cTn>
                              </p:par>
                              <p:par>
                                <p:cTn id="139" presetID="1" presetClass="entr" presetSubtype="0" fill="hold" nodeType="withEffect">
                                  <p:stCondLst>
                                    <p:cond delay="900"/>
                                  </p:stCondLst>
                                  <p:childTnLst>
                                    <p:set>
                                      <p:cBhvr>
                                        <p:cTn id="140" dur="1" fill="hold">
                                          <p:stCondLst>
                                            <p:cond delay="0"/>
                                          </p:stCondLst>
                                        </p:cTn>
                                        <p:tgtEl>
                                          <p:spTgt spid="207"/>
                                        </p:tgtEl>
                                        <p:attrNameLst>
                                          <p:attrName>style.visibility</p:attrName>
                                        </p:attrNameLst>
                                      </p:cBhvr>
                                      <p:to>
                                        <p:strVal val="visible"/>
                                      </p:to>
                                    </p:set>
                                  </p:childTnLst>
                                </p:cTn>
                              </p:par>
                              <p:par>
                                <p:cTn id="141" presetID="1" presetClass="entr" presetSubtype="0" fill="hold" nodeType="withEffect">
                                  <p:stCondLst>
                                    <p:cond delay="900"/>
                                  </p:stCondLst>
                                  <p:childTnLst>
                                    <p:set>
                                      <p:cBhvr>
                                        <p:cTn id="142" dur="1" fill="hold">
                                          <p:stCondLst>
                                            <p:cond delay="0"/>
                                          </p:stCondLst>
                                        </p:cTn>
                                        <p:tgtEl>
                                          <p:spTgt spid="226"/>
                                        </p:tgtEl>
                                        <p:attrNameLst>
                                          <p:attrName>style.visibility</p:attrName>
                                        </p:attrNameLst>
                                      </p:cBhvr>
                                      <p:to>
                                        <p:strVal val="visible"/>
                                      </p:to>
                                    </p:set>
                                  </p:childTnLst>
                                </p:cTn>
                              </p:par>
                            </p:childTnLst>
                          </p:cTn>
                        </p:par>
                        <p:par>
                          <p:cTn id="143" fill="hold">
                            <p:stCondLst>
                              <p:cond delay="3600"/>
                            </p:stCondLst>
                            <p:childTnLst>
                              <p:par>
                                <p:cTn id="144" presetID="1" presetClass="entr" presetSubtype="0" fill="hold" nodeType="afterEffect">
                                  <p:stCondLst>
                                    <p:cond delay="900"/>
                                  </p:stCondLst>
                                  <p:childTnLst>
                                    <p:set>
                                      <p:cBhvr>
                                        <p:cTn id="145" dur="1" fill="hold">
                                          <p:stCondLst>
                                            <p:cond delay="0"/>
                                          </p:stCondLst>
                                        </p:cTn>
                                        <p:tgtEl>
                                          <p:spTgt spid="138"/>
                                        </p:tgtEl>
                                        <p:attrNameLst>
                                          <p:attrName>style.visibility</p:attrName>
                                        </p:attrNameLst>
                                      </p:cBhvr>
                                      <p:to>
                                        <p:strVal val="visible"/>
                                      </p:to>
                                    </p:set>
                                  </p:childTnLst>
                                </p:cTn>
                              </p:par>
                              <p:par>
                                <p:cTn id="146" presetID="1" presetClass="entr" presetSubtype="0" fill="hold" grpId="0" nodeType="withEffect">
                                  <p:stCondLst>
                                    <p:cond delay="900"/>
                                  </p:stCondLst>
                                  <p:childTnLst>
                                    <p:set>
                                      <p:cBhvr>
                                        <p:cTn id="147" dur="1" fill="hold">
                                          <p:stCondLst>
                                            <p:cond delay="0"/>
                                          </p:stCondLst>
                                        </p:cTn>
                                        <p:tgtEl>
                                          <p:spTgt spid="33"/>
                                        </p:tgtEl>
                                        <p:attrNameLst>
                                          <p:attrName>style.visibility</p:attrName>
                                        </p:attrNameLst>
                                      </p:cBhvr>
                                      <p:to>
                                        <p:strVal val="visible"/>
                                      </p:to>
                                    </p:set>
                                  </p:childTnLst>
                                </p:cTn>
                              </p:par>
                              <p:par>
                                <p:cTn id="148" presetID="1" presetClass="entr" presetSubtype="0" fill="hold" grpId="0" nodeType="withEffect">
                                  <p:stCondLst>
                                    <p:cond delay="900"/>
                                  </p:stCondLst>
                                  <p:childTnLst>
                                    <p:set>
                                      <p:cBhvr>
                                        <p:cTn id="149" dur="1" fill="hold">
                                          <p:stCondLst>
                                            <p:cond delay="0"/>
                                          </p:stCondLst>
                                        </p:cTn>
                                        <p:tgtEl>
                                          <p:spTgt spid="34"/>
                                        </p:tgtEl>
                                        <p:attrNameLst>
                                          <p:attrName>style.visibility</p:attrName>
                                        </p:attrNameLst>
                                      </p:cBhvr>
                                      <p:to>
                                        <p:strVal val="visible"/>
                                      </p:to>
                                    </p:set>
                                  </p:childTnLst>
                                </p:cTn>
                              </p:par>
                              <p:par>
                                <p:cTn id="150" presetID="1" presetClass="entr" presetSubtype="0" fill="hold" grpId="0" nodeType="withEffect">
                                  <p:stCondLst>
                                    <p:cond delay="900"/>
                                  </p:stCondLst>
                                  <p:childTnLst>
                                    <p:set>
                                      <p:cBhvr>
                                        <p:cTn id="151" dur="1" fill="hold">
                                          <p:stCondLst>
                                            <p:cond delay="0"/>
                                          </p:stCondLst>
                                        </p:cTn>
                                        <p:tgtEl>
                                          <p:spTgt spid="35"/>
                                        </p:tgtEl>
                                        <p:attrNameLst>
                                          <p:attrName>style.visibility</p:attrName>
                                        </p:attrNameLst>
                                      </p:cBhvr>
                                      <p:to>
                                        <p:strVal val="visible"/>
                                      </p:to>
                                    </p:set>
                                  </p:childTnLst>
                                </p:cTn>
                              </p:par>
                              <p:par>
                                <p:cTn id="152" presetID="1" presetClass="entr" presetSubtype="0" fill="hold" grpId="0" nodeType="withEffect">
                                  <p:stCondLst>
                                    <p:cond delay="900"/>
                                  </p:stCondLst>
                                  <p:childTnLst>
                                    <p:set>
                                      <p:cBhvr>
                                        <p:cTn id="153" dur="1" fill="hold">
                                          <p:stCondLst>
                                            <p:cond delay="0"/>
                                          </p:stCondLst>
                                        </p:cTn>
                                        <p:tgtEl>
                                          <p:spTgt spid="36"/>
                                        </p:tgtEl>
                                        <p:attrNameLst>
                                          <p:attrName>style.visibility</p:attrName>
                                        </p:attrNameLst>
                                      </p:cBhvr>
                                      <p:to>
                                        <p:strVal val="visible"/>
                                      </p:to>
                                    </p:set>
                                  </p:childTnLst>
                                </p:cTn>
                              </p:par>
                              <p:par>
                                <p:cTn id="154" presetID="1" presetClass="entr" presetSubtype="0" fill="hold" grpId="0" nodeType="withEffect">
                                  <p:stCondLst>
                                    <p:cond delay="900"/>
                                  </p:stCondLst>
                                  <p:childTnLst>
                                    <p:set>
                                      <p:cBhvr>
                                        <p:cTn id="155" dur="1" fill="hold">
                                          <p:stCondLst>
                                            <p:cond delay="0"/>
                                          </p:stCondLst>
                                        </p:cTn>
                                        <p:tgtEl>
                                          <p:spTgt spid="54"/>
                                        </p:tgtEl>
                                        <p:attrNameLst>
                                          <p:attrName>style.visibility</p:attrName>
                                        </p:attrNameLst>
                                      </p:cBhvr>
                                      <p:to>
                                        <p:strVal val="visible"/>
                                      </p:to>
                                    </p:set>
                                  </p:childTnLst>
                                </p:cTn>
                              </p:par>
                              <p:par>
                                <p:cTn id="156" presetID="1" presetClass="entr" presetSubtype="0" fill="hold" grpId="0" nodeType="withEffect">
                                  <p:stCondLst>
                                    <p:cond delay="900"/>
                                  </p:stCondLst>
                                  <p:childTnLst>
                                    <p:set>
                                      <p:cBhvr>
                                        <p:cTn id="157" dur="1" fill="hold">
                                          <p:stCondLst>
                                            <p:cond delay="0"/>
                                          </p:stCondLst>
                                        </p:cTn>
                                        <p:tgtEl>
                                          <p:spTgt spid="34820"/>
                                        </p:tgtEl>
                                        <p:attrNameLst>
                                          <p:attrName>style.visibility</p:attrName>
                                        </p:attrNameLst>
                                      </p:cBhvr>
                                      <p:to>
                                        <p:strVal val="visible"/>
                                      </p:to>
                                    </p:set>
                                  </p:childTnLst>
                                </p:cTn>
                              </p:par>
                              <p:par>
                                <p:cTn id="158" presetID="1" presetClass="entr" presetSubtype="0" fill="hold" grpId="0" nodeType="withEffect">
                                  <p:stCondLst>
                                    <p:cond delay="900"/>
                                  </p:stCondLst>
                                  <p:childTnLst>
                                    <p:set>
                                      <p:cBhvr>
                                        <p:cTn id="159" dur="1" fill="hold">
                                          <p:stCondLst>
                                            <p:cond delay="0"/>
                                          </p:stCondLst>
                                        </p:cTn>
                                        <p:tgtEl>
                                          <p:spTgt spid="34821"/>
                                        </p:tgtEl>
                                        <p:attrNameLst>
                                          <p:attrName>style.visibility</p:attrName>
                                        </p:attrNameLst>
                                      </p:cBhvr>
                                      <p:to>
                                        <p:strVal val="visible"/>
                                      </p:to>
                                    </p:set>
                                  </p:childTnLst>
                                </p:cTn>
                              </p:par>
                              <p:par>
                                <p:cTn id="160" presetID="1" presetClass="entr" presetSubtype="0" fill="hold" grpId="0" nodeType="withEffect">
                                  <p:stCondLst>
                                    <p:cond delay="900"/>
                                  </p:stCondLst>
                                  <p:childTnLst>
                                    <p:set>
                                      <p:cBhvr>
                                        <p:cTn id="161" dur="1" fill="hold">
                                          <p:stCondLst>
                                            <p:cond delay="0"/>
                                          </p:stCondLst>
                                        </p:cTn>
                                        <p:tgtEl>
                                          <p:spTgt spid="34822"/>
                                        </p:tgtEl>
                                        <p:attrNameLst>
                                          <p:attrName>style.visibility</p:attrName>
                                        </p:attrNameLst>
                                      </p:cBhvr>
                                      <p:to>
                                        <p:strVal val="visible"/>
                                      </p:to>
                                    </p:set>
                                  </p:childTnLst>
                                </p:cTn>
                              </p:par>
                              <p:par>
                                <p:cTn id="162" presetID="1" presetClass="entr" presetSubtype="0" fill="hold" grpId="0" nodeType="withEffect">
                                  <p:stCondLst>
                                    <p:cond delay="900"/>
                                  </p:stCondLst>
                                  <p:childTnLst>
                                    <p:set>
                                      <p:cBhvr>
                                        <p:cTn id="163" dur="1" fill="hold">
                                          <p:stCondLst>
                                            <p:cond delay="0"/>
                                          </p:stCondLst>
                                        </p:cTn>
                                        <p:tgtEl>
                                          <p:spTgt spid="217"/>
                                        </p:tgtEl>
                                        <p:attrNameLst>
                                          <p:attrName>style.visibility</p:attrName>
                                        </p:attrNameLst>
                                      </p:cBhvr>
                                      <p:to>
                                        <p:strVal val="visible"/>
                                      </p:to>
                                    </p:set>
                                  </p:childTnLst>
                                </p:cTn>
                              </p:par>
                              <p:par>
                                <p:cTn id="164" presetID="1" presetClass="entr" presetSubtype="0" fill="hold" nodeType="withEffect">
                                  <p:stCondLst>
                                    <p:cond delay="900"/>
                                  </p:stCondLst>
                                  <p:childTnLst>
                                    <p:set>
                                      <p:cBhvr>
                                        <p:cTn id="165" dur="1" fill="hold">
                                          <p:stCondLst>
                                            <p:cond delay="0"/>
                                          </p:stCondLst>
                                        </p:cTn>
                                        <p:tgtEl>
                                          <p:spTgt spid="167"/>
                                        </p:tgtEl>
                                        <p:attrNameLst>
                                          <p:attrName>style.visibility</p:attrName>
                                        </p:attrNameLst>
                                      </p:cBhvr>
                                      <p:to>
                                        <p:strVal val="visible"/>
                                      </p:to>
                                    </p:set>
                                  </p:childTnLst>
                                </p:cTn>
                              </p:par>
                              <p:par>
                                <p:cTn id="166" presetID="1" presetClass="entr" presetSubtype="0" fill="hold" nodeType="withEffect">
                                  <p:stCondLst>
                                    <p:cond delay="900"/>
                                  </p:stCondLst>
                                  <p:childTnLst>
                                    <p:set>
                                      <p:cBhvr>
                                        <p:cTn id="167" dur="1" fill="hold">
                                          <p:stCondLst>
                                            <p:cond delay="0"/>
                                          </p:stCondLst>
                                        </p:cTn>
                                        <p:tgtEl>
                                          <p:spTgt spid="188"/>
                                        </p:tgtEl>
                                        <p:attrNameLst>
                                          <p:attrName>style.visibility</p:attrName>
                                        </p:attrNameLst>
                                      </p:cBhvr>
                                      <p:to>
                                        <p:strVal val="visible"/>
                                      </p:to>
                                    </p:set>
                                  </p:childTnLst>
                                </p:cTn>
                              </p:par>
                              <p:par>
                                <p:cTn id="168" presetID="1" presetClass="entr" presetSubtype="0" fill="hold" nodeType="withEffect">
                                  <p:stCondLst>
                                    <p:cond delay="900"/>
                                  </p:stCondLst>
                                  <p:childTnLst>
                                    <p:set>
                                      <p:cBhvr>
                                        <p:cTn id="169" dur="1" fill="hold">
                                          <p:stCondLst>
                                            <p:cond delay="0"/>
                                          </p:stCondLst>
                                        </p:cTn>
                                        <p:tgtEl>
                                          <p:spTgt spid="199"/>
                                        </p:tgtEl>
                                        <p:attrNameLst>
                                          <p:attrName>style.visibility</p:attrName>
                                        </p:attrNameLst>
                                      </p:cBhvr>
                                      <p:to>
                                        <p:strVal val="visible"/>
                                      </p:to>
                                    </p:set>
                                  </p:childTnLst>
                                </p:cTn>
                              </p:par>
                              <p:par>
                                <p:cTn id="170" presetID="1" presetClass="entr" presetSubtype="0" fill="hold" nodeType="withEffect">
                                  <p:stCondLst>
                                    <p:cond delay="900"/>
                                  </p:stCondLst>
                                  <p:childTnLst>
                                    <p:set>
                                      <p:cBhvr>
                                        <p:cTn id="171" dur="1" fill="hold">
                                          <p:stCondLst>
                                            <p:cond delay="0"/>
                                          </p:stCondLst>
                                        </p:cTn>
                                        <p:tgtEl>
                                          <p:spTgt spid="208"/>
                                        </p:tgtEl>
                                        <p:attrNameLst>
                                          <p:attrName>style.visibility</p:attrName>
                                        </p:attrNameLst>
                                      </p:cBhvr>
                                      <p:to>
                                        <p:strVal val="visible"/>
                                      </p:to>
                                    </p:set>
                                  </p:childTnLst>
                                </p:cTn>
                              </p:par>
                              <p:par>
                                <p:cTn id="172" presetID="1" presetClass="entr" presetSubtype="0" fill="hold" nodeType="withEffect">
                                  <p:stCondLst>
                                    <p:cond delay="900"/>
                                  </p:stCondLst>
                                  <p:childTnLst>
                                    <p:set>
                                      <p:cBhvr>
                                        <p:cTn id="173" dur="1" fill="hold">
                                          <p:stCondLst>
                                            <p:cond delay="0"/>
                                          </p:stCondLst>
                                        </p:cTn>
                                        <p:tgtEl>
                                          <p:spTgt spid="227"/>
                                        </p:tgtEl>
                                        <p:attrNameLst>
                                          <p:attrName>style.visibility</p:attrName>
                                        </p:attrNameLst>
                                      </p:cBhvr>
                                      <p:to>
                                        <p:strVal val="visible"/>
                                      </p:to>
                                    </p:set>
                                  </p:childTnLst>
                                </p:cTn>
                              </p:par>
                            </p:childTnLst>
                          </p:cTn>
                        </p:par>
                        <p:par>
                          <p:cTn id="174" fill="hold">
                            <p:stCondLst>
                              <p:cond delay="4500"/>
                            </p:stCondLst>
                            <p:childTnLst>
                              <p:par>
                                <p:cTn id="175" presetID="1" presetClass="entr" presetSubtype="0" fill="hold" nodeType="afterEffect">
                                  <p:stCondLst>
                                    <p:cond delay="900"/>
                                  </p:stCondLst>
                                  <p:childTnLst>
                                    <p:set>
                                      <p:cBhvr>
                                        <p:cTn id="176" dur="1" fill="hold">
                                          <p:stCondLst>
                                            <p:cond delay="0"/>
                                          </p:stCondLst>
                                        </p:cTn>
                                        <p:tgtEl>
                                          <p:spTgt spid="151"/>
                                        </p:tgtEl>
                                        <p:attrNameLst>
                                          <p:attrName>style.visibility</p:attrName>
                                        </p:attrNameLst>
                                      </p:cBhvr>
                                      <p:to>
                                        <p:strVal val="visible"/>
                                      </p:to>
                                    </p:set>
                                  </p:childTnLst>
                                </p:cTn>
                              </p:par>
                              <p:par>
                                <p:cTn id="177" presetID="1" presetClass="entr" presetSubtype="0" fill="hold" grpId="0" nodeType="withEffect">
                                  <p:stCondLst>
                                    <p:cond delay="900"/>
                                  </p:stCondLst>
                                  <p:childTnLst>
                                    <p:set>
                                      <p:cBhvr>
                                        <p:cTn id="178" dur="1" fill="hold">
                                          <p:stCondLst>
                                            <p:cond delay="0"/>
                                          </p:stCondLst>
                                        </p:cTn>
                                        <p:tgtEl>
                                          <p:spTgt spid="37"/>
                                        </p:tgtEl>
                                        <p:attrNameLst>
                                          <p:attrName>style.visibility</p:attrName>
                                        </p:attrNameLst>
                                      </p:cBhvr>
                                      <p:to>
                                        <p:strVal val="visible"/>
                                      </p:to>
                                    </p:set>
                                  </p:childTnLst>
                                </p:cTn>
                              </p:par>
                              <p:par>
                                <p:cTn id="179" presetID="1" presetClass="entr" presetSubtype="0" fill="hold" grpId="0" nodeType="withEffect">
                                  <p:stCondLst>
                                    <p:cond delay="900"/>
                                  </p:stCondLst>
                                  <p:childTnLst>
                                    <p:set>
                                      <p:cBhvr>
                                        <p:cTn id="180" dur="1" fill="hold">
                                          <p:stCondLst>
                                            <p:cond delay="0"/>
                                          </p:stCondLst>
                                        </p:cTn>
                                        <p:tgtEl>
                                          <p:spTgt spid="38"/>
                                        </p:tgtEl>
                                        <p:attrNameLst>
                                          <p:attrName>style.visibility</p:attrName>
                                        </p:attrNameLst>
                                      </p:cBhvr>
                                      <p:to>
                                        <p:strVal val="visible"/>
                                      </p:to>
                                    </p:set>
                                  </p:childTnLst>
                                </p:cTn>
                              </p:par>
                              <p:par>
                                <p:cTn id="181" presetID="1" presetClass="entr" presetSubtype="0" fill="hold" grpId="0" nodeType="withEffect">
                                  <p:stCondLst>
                                    <p:cond delay="900"/>
                                  </p:stCondLst>
                                  <p:childTnLst>
                                    <p:set>
                                      <p:cBhvr>
                                        <p:cTn id="182" dur="1" fill="hold">
                                          <p:stCondLst>
                                            <p:cond delay="0"/>
                                          </p:stCondLst>
                                        </p:cTn>
                                        <p:tgtEl>
                                          <p:spTgt spid="39"/>
                                        </p:tgtEl>
                                        <p:attrNameLst>
                                          <p:attrName>style.visibility</p:attrName>
                                        </p:attrNameLst>
                                      </p:cBhvr>
                                      <p:to>
                                        <p:strVal val="visible"/>
                                      </p:to>
                                    </p:set>
                                  </p:childTnLst>
                                </p:cTn>
                              </p:par>
                              <p:par>
                                <p:cTn id="183" presetID="1" presetClass="entr" presetSubtype="0" fill="hold" grpId="0" nodeType="withEffect">
                                  <p:stCondLst>
                                    <p:cond delay="900"/>
                                  </p:stCondLst>
                                  <p:childTnLst>
                                    <p:set>
                                      <p:cBhvr>
                                        <p:cTn id="184" dur="1" fill="hold">
                                          <p:stCondLst>
                                            <p:cond delay="0"/>
                                          </p:stCondLst>
                                        </p:cTn>
                                        <p:tgtEl>
                                          <p:spTgt spid="40"/>
                                        </p:tgtEl>
                                        <p:attrNameLst>
                                          <p:attrName>style.visibility</p:attrName>
                                        </p:attrNameLst>
                                      </p:cBhvr>
                                      <p:to>
                                        <p:strVal val="visible"/>
                                      </p:to>
                                    </p:set>
                                  </p:childTnLst>
                                </p:cTn>
                              </p:par>
                              <p:par>
                                <p:cTn id="185" presetID="1" presetClass="entr" presetSubtype="0" fill="hold" grpId="0" nodeType="withEffect">
                                  <p:stCondLst>
                                    <p:cond delay="900"/>
                                  </p:stCondLst>
                                  <p:childTnLst>
                                    <p:set>
                                      <p:cBhvr>
                                        <p:cTn id="186" dur="1" fill="hold">
                                          <p:stCondLst>
                                            <p:cond delay="0"/>
                                          </p:stCondLst>
                                        </p:cTn>
                                        <p:tgtEl>
                                          <p:spTgt spid="157"/>
                                        </p:tgtEl>
                                        <p:attrNameLst>
                                          <p:attrName>style.visibility</p:attrName>
                                        </p:attrNameLst>
                                      </p:cBhvr>
                                      <p:to>
                                        <p:strVal val="visible"/>
                                      </p:to>
                                    </p:set>
                                  </p:childTnLst>
                                </p:cTn>
                              </p:par>
                              <p:par>
                                <p:cTn id="187" presetID="1" presetClass="entr" presetSubtype="0" fill="hold" grpId="0" nodeType="withEffect">
                                  <p:stCondLst>
                                    <p:cond delay="900"/>
                                  </p:stCondLst>
                                  <p:childTnLst>
                                    <p:set>
                                      <p:cBhvr>
                                        <p:cTn id="188" dur="1" fill="hold">
                                          <p:stCondLst>
                                            <p:cond delay="0"/>
                                          </p:stCondLst>
                                        </p:cTn>
                                        <p:tgtEl>
                                          <p:spTgt spid="34825"/>
                                        </p:tgtEl>
                                        <p:attrNameLst>
                                          <p:attrName>style.visibility</p:attrName>
                                        </p:attrNameLst>
                                      </p:cBhvr>
                                      <p:to>
                                        <p:strVal val="visible"/>
                                      </p:to>
                                    </p:set>
                                  </p:childTnLst>
                                </p:cTn>
                              </p:par>
                              <p:par>
                                <p:cTn id="189" presetID="1" presetClass="entr" presetSubtype="0" fill="hold" grpId="0" nodeType="withEffect">
                                  <p:stCondLst>
                                    <p:cond delay="900"/>
                                  </p:stCondLst>
                                  <p:childTnLst>
                                    <p:set>
                                      <p:cBhvr>
                                        <p:cTn id="190" dur="1" fill="hold">
                                          <p:stCondLst>
                                            <p:cond delay="0"/>
                                          </p:stCondLst>
                                        </p:cTn>
                                        <p:tgtEl>
                                          <p:spTgt spid="34826"/>
                                        </p:tgtEl>
                                        <p:attrNameLst>
                                          <p:attrName>style.visibility</p:attrName>
                                        </p:attrNameLst>
                                      </p:cBhvr>
                                      <p:to>
                                        <p:strVal val="visible"/>
                                      </p:to>
                                    </p:set>
                                  </p:childTnLst>
                                </p:cTn>
                              </p:par>
                              <p:par>
                                <p:cTn id="191" presetID="1" presetClass="entr" presetSubtype="0" fill="hold" grpId="0" nodeType="withEffect">
                                  <p:stCondLst>
                                    <p:cond delay="900"/>
                                  </p:stCondLst>
                                  <p:childTnLst>
                                    <p:set>
                                      <p:cBhvr>
                                        <p:cTn id="192" dur="1" fill="hold">
                                          <p:stCondLst>
                                            <p:cond delay="0"/>
                                          </p:stCondLst>
                                        </p:cTn>
                                        <p:tgtEl>
                                          <p:spTgt spid="34827"/>
                                        </p:tgtEl>
                                        <p:attrNameLst>
                                          <p:attrName>style.visibility</p:attrName>
                                        </p:attrNameLst>
                                      </p:cBhvr>
                                      <p:to>
                                        <p:strVal val="visible"/>
                                      </p:to>
                                    </p:set>
                                  </p:childTnLst>
                                </p:cTn>
                              </p:par>
                              <p:par>
                                <p:cTn id="193" presetID="1" presetClass="entr" presetSubtype="0" fill="hold" grpId="0" nodeType="withEffect">
                                  <p:stCondLst>
                                    <p:cond delay="900"/>
                                  </p:stCondLst>
                                  <p:childTnLst>
                                    <p:set>
                                      <p:cBhvr>
                                        <p:cTn id="194" dur="1" fill="hold">
                                          <p:stCondLst>
                                            <p:cond delay="0"/>
                                          </p:stCondLst>
                                        </p:cTn>
                                        <p:tgtEl>
                                          <p:spTgt spid="218"/>
                                        </p:tgtEl>
                                        <p:attrNameLst>
                                          <p:attrName>style.visibility</p:attrName>
                                        </p:attrNameLst>
                                      </p:cBhvr>
                                      <p:to>
                                        <p:strVal val="visible"/>
                                      </p:to>
                                    </p:set>
                                  </p:childTnLst>
                                </p:cTn>
                              </p:par>
                              <p:par>
                                <p:cTn id="195" presetID="1" presetClass="entr" presetSubtype="0" fill="hold" nodeType="withEffect">
                                  <p:stCondLst>
                                    <p:cond delay="900"/>
                                  </p:stCondLst>
                                  <p:childTnLst>
                                    <p:set>
                                      <p:cBhvr>
                                        <p:cTn id="196" dur="1" fill="hold">
                                          <p:stCondLst>
                                            <p:cond delay="0"/>
                                          </p:stCondLst>
                                        </p:cTn>
                                        <p:tgtEl>
                                          <p:spTgt spid="168"/>
                                        </p:tgtEl>
                                        <p:attrNameLst>
                                          <p:attrName>style.visibility</p:attrName>
                                        </p:attrNameLst>
                                      </p:cBhvr>
                                      <p:to>
                                        <p:strVal val="visible"/>
                                      </p:to>
                                    </p:set>
                                  </p:childTnLst>
                                </p:cTn>
                              </p:par>
                              <p:par>
                                <p:cTn id="197" presetID="1" presetClass="entr" presetSubtype="0" fill="hold" nodeType="withEffect">
                                  <p:stCondLst>
                                    <p:cond delay="900"/>
                                  </p:stCondLst>
                                  <p:childTnLst>
                                    <p:set>
                                      <p:cBhvr>
                                        <p:cTn id="198" dur="1" fill="hold">
                                          <p:stCondLst>
                                            <p:cond delay="0"/>
                                          </p:stCondLst>
                                        </p:cTn>
                                        <p:tgtEl>
                                          <p:spTgt spid="189"/>
                                        </p:tgtEl>
                                        <p:attrNameLst>
                                          <p:attrName>style.visibility</p:attrName>
                                        </p:attrNameLst>
                                      </p:cBhvr>
                                      <p:to>
                                        <p:strVal val="visible"/>
                                      </p:to>
                                    </p:set>
                                  </p:childTnLst>
                                </p:cTn>
                              </p:par>
                              <p:par>
                                <p:cTn id="199" presetID="1" presetClass="entr" presetSubtype="0" fill="hold" nodeType="withEffect">
                                  <p:stCondLst>
                                    <p:cond delay="900"/>
                                  </p:stCondLst>
                                  <p:childTnLst>
                                    <p:set>
                                      <p:cBhvr>
                                        <p:cTn id="200" dur="1" fill="hold">
                                          <p:stCondLst>
                                            <p:cond delay="0"/>
                                          </p:stCondLst>
                                        </p:cTn>
                                        <p:tgtEl>
                                          <p:spTgt spid="200"/>
                                        </p:tgtEl>
                                        <p:attrNameLst>
                                          <p:attrName>style.visibility</p:attrName>
                                        </p:attrNameLst>
                                      </p:cBhvr>
                                      <p:to>
                                        <p:strVal val="visible"/>
                                      </p:to>
                                    </p:set>
                                  </p:childTnLst>
                                </p:cTn>
                              </p:par>
                              <p:par>
                                <p:cTn id="201" presetID="1" presetClass="entr" presetSubtype="0" fill="hold" nodeType="withEffect">
                                  <p:stCondLst>
                                    <p:cond delay="900"/>
                                  </p:stCondLst>
                                  <p:childTnLst>
                                    <p:set>
                                      <p:cBhvr>
                                        <p:cTn id="202" dur="1" fill="hold">
                                          <p:stCondLst>
                                            <p:cond delay="0"/>
                                          </p:stCondLst>
                                        </p:cTn>
                                        <p:tgtEl>
                                          <p:spTgt spid="209"/>
                                        </p:tgtEl>
                                        <p:attrNameLst>
                                          <p:attrName>style.visibility</p:attrName>
                                        </p:attrNameLst>
                                      </p:cBhvr>
                                      <p:to>
                                        <p:strVal val="visible"/>
                                      </p:to>
                                    </p:set>
                                  </p:childTnLst>
                                </p:cTn>
                              </p:par>
                              <p:par>
                                <p:cTn id="203" presetID="1" presetClass="entr" presetSubtype="0" fill="hold" nodeType="withEffect">
                                  <p:stCondLst>
                                    <p:cond delay="900"/>
                                  </p:stCondLst>
                                  <p:childTnLst>
                                    <p:set>
                                      <p:cBhvr>
                                        <p:cTn id="204" dur="1" fill="hold">
                                          <p:stCondLst>
                                            <p:cond delay="0"/>
                                          </p:stCondLst>
                                        </p:cTn>
                                        <p:tgtEl>
                                          <p:spTgt spid="228"/>
                                        </p:tgtEl>
                                        <p:attrNameLst>
                                          <p:attrName>style.visibility</p:attrName>
                                        </p:attrNameLst>
                                      </p:cBhvr>
                                      <p:to>
                                        <p:strVal val="visible"/>
                                      </p:to>
                                    </p:set>
                                  </p:childTnLst>
                                </p:cTn>
                              </p:par>
                            </p:childTnLst>
                          </p:cTn>
                        </p:par>
                        <p:par>
                          <p:cTn id="205" fill="hold">
                            <p:stCondLst>
                              <p:cond delay="5400"/>
                            </p:stCondLst>
                            <p:childTnLst>
                              <p:par>
                                <p:cTn id="206" presetID="1" presetClass="entr" presetSubtype="0" fill="hold" nodeType="afterEffect">
                                  <p:stCondLst>
                                    <p:cond delay="900"/>
                                  </p:stCondLst>
                                  <p:childTnLst>
                                    <p:set>
                                      <p:cBhvr>
                                        <p:cTn id="207" dur="1" fill="hold">
                                          <p:stCondLst>
                                            <p:cond delay="0"/>
                                          </p:stCondLst>
                                        </p:cTn>
                                        <p:tgtEl>
                                          <p:spTgt spid="154"/>
                                        </p:tgtEl>
                                        <p:attrNameLst>
                                          <p:attrName>style.visibility</p:attrName>
                                        </p:attrNameLst>
                                      </p:cBhvr>
                                      <p:to>
                                        <p:strVal val="visible"/>
                                      </p:to>
                                    </p:set>
                                  </p:childTnLst>
                                </p:cTn>
                              </p:par>
                              <p:par>
                                <p:cTn id="208" presetID="1" presetClass="entr" presetSubtype="0" fill="hold" grpId="0" nodeType="withEffect">
                                  <p:stCondLst>
                                    <p:cond delay="900"/>
                                  </p:stCondLst>
                                  <p:childTnLst>
                                    <p:set>
                                      <p:cBhvr>
                                        <p:cTn id="209" dur="1" fill="hold">
                                          <p:stCondLst>
                                            <p:cond delay="0"/>
                                          </p:stCondLst>
                                        </p:cTn>
                                        <p:tgtEl>
                                          <p:spTgt spid="41"/>
                                        </p:tgtEl>
                                        <p:attrNameLst>
                                          <p:attrName>style.visibility</p:attrName>
                                        </p:attrNameLst>
                                      </p:cBhvr>
                                      <p:to>
                                        <p:strVal val="visible"/>
                                      </p:to>
                                    </p:set>
                                  </p:childTnLst>
                                </p:cTn>
                              </p:par>
                              <p:par>
                                <p:cTn id="210" presetID="1" presetClass="entr" presetSubtype="0" fill="hold" grpId="0" nodeType="withEffect">
                                  <p:stCondLst>
                                    <p:cond delay="900"/>
                                  </p:stCondLst>
                                  <p:childTnLst>
                                    <p:set>
                                      <p:cBhvr>
                                        <p:cTn id="211" dur="1" fill="hold">
                                          <p:stCondLst>
                                            <p:cond delay="0"/>
                                          </p:stCondLst>
                                        </p:cTn>
                                        <p:tgtEl>
                                          <p:spTgt spid="42"/>
                                        </p:tgtEl>
                                        <p:attrNameLst>
                                          <p:attrName>style.visibility</p:attrName>
                                        </p:attrNameLst>
                                      </p:cBhvr>
                                      <p:to>
                                        <p:strVal val="visible"/>
                                      </p:to>
                                    </p:set>
                                  </p:childTnLst>
                                </p:cTn>
                              </p:par>
                              <p:par>
                                <p:cTn id="212" presetID="1" presetClass="entr" presetSubtype="0" fill="hold" grpId="0" nodeType="withEffect">
                                  <p:stCondLst>
                                    <p:cond delay="900"/>
                                  </p:stCondLst>
                                  <p:childTnLst>
                                    <p:set>
                                      <p:cBhvr>
                                        <p:cTn id="213" dur="1" fill="hold">
                                          <p:stCondLst>
                                            <p:cond delay="0"/>
                                          </p:stCondLst>
                                        </p:cTn>
                                        <p:tgtEl>
                                          <p:spTgt spid="43"/>
                                        </p:tgtEl>
                                        <p:attrNameLst>
                                          <p:attrName>style.visibility</p:attrName>
                                        </p:attrNameLst>
                                      </p:cBhvr>
                                      <p:to>
                                        <p:strVal val="visible"/>
                                      </p:to>
                                    </p:set>
                                  </p:childTnLst>
                                </p:cTn>
                              </p:par>
                              <p:par>
                                <p:cTn id="214" presetID="1" presetClass="entr" presetSubtype="0" fill="hold" grpId="0" nodeType="withEffect">
                                  <p:stCondLst>
                                    <p:cond delay="900"/>
                                  </p:stCondLst>
                                  <p:childTnLst>
                                    <p:set>
                                      <p:cBhvr>
                                        <p:cTn id="215" dur="1" fill="hold">
                                          <p:stCondLst>
                                            <p:cond delay="0"/>
                                          </p:stCondLst>
                                        </p:cTn>
                                        <p:tgtEl>
                                          <p:spTgt spid="44"/>
                                        </p:tgtEl>
                                        <p:attrNameLst>
                                          <p:attrName>style.visibility</p:attrName>
                                        </p:attrNameLst>
                                      </p:cBhvr>
                                      <p:to>
                                        <p:strVal val="visible"/>
                                      </p:to>
                                    </p:set>
                                  </p:childTnLst>
                                </p:cTn>
                              </p:par>
                              <p:par>
                                <p:cTn id="216" presetID="1" presetClass="entr" presetSubtype="0" fill="hold" grpId="0" nodeType="withEffect">
                                  <p:stCondLst>
                                    <p:cond delay="900"/>
                                  </p:stCondLst>
                                  <p:childTnLst>
                                    <p:set>
                                      <p:cBhvr>
                                        <p:cTn id="217" dur="1" fill="hold">
                                          <p:stCondLst>
                                            <p:cond delay="0"/>
                                          </p:stCondLst>
                                        </p:cTn>
                                        <p:tgtEl>
                                          <p:spTgt spid="161"/>
                                        </p:tgtEl>
                                        <p:attrNameLst>
                                          <p:attrName>style.visibility</p:attrName>
                                        </p:attrNameLst>
                                      </p:cBhvr>
                                      <p:to>
                                        <p:strVal val="visible"/>
                                      </p:to>
                                    </p:set>
                                  </p:childTnLst>
                                </p:cTn>
                              </p:par>
                              <p:par>
                                <p:cTn id="218" presetID="1" presetClass="entr" presetSubtype="0" fill="hold" grpId="0" nodeType="withEffect">
                                  <p:stCondLst>
                                    <p:cond delay="900"/>
                                  </p:stCondLst>
                                  <p:childTnLst>
                                    <p:set>
                                      <p:cBhvr>
                                        <p:cTn id="219" dur="1" fill="hold">
                                          <p:stCondLst>
                                            <p:cond delay="0"/>
                                          </p:stCondLst>
                                        </p:cTn>
                                        <p:tgtEl>
                                          <p:spTgt spid="34830"/>
                                        </p:tgtEl>
                                        <p:attrNameLst>
                                          <p:attrName>style.visibility</p:attrName>
                                        </p:attrNameLst>
                                      </p:cBhvr>
                                      <p:to>
                                        <p:strVal val="visible"/>
                                      </p:to>
                                    </p:set>
                                  </p:childTnLst>
                                </p:cTn>
                              </p:par>
                              <p:par>
                                <p:cTn id="220" presetID="1" presetClass="entr" presetSubtype="0" fill="hold" grpId="0" nodeType="withEffect">
                                  <p:stCondLst>
                                    <p:cond delay="900"/>
                                  </p:stCondLst>
                                  <p:childTnLst>
                                    <p:set>
                                      <p:cBhvr>
                                        <p:cTn id="221" dur="1" fill="hold">
                                          <p:stCondLst>
                                            <p:cond delay="0"/>
                                          </p:stCondLst>
                                        </p:cTn>
                                        <p:tgtEl>
                                          <p:spTgt spid="34831"/>
                                        </p:tgtEl>
                                        <p:attrNameLst>
                                          <p:attrName>style.visibility</p:attrName>
                                        </p:attrNameLst>
                                      </p:cBhvr>
                                      <p:to>
                                        <p:strVal val="visible"/>
                                      </p:to>
                                    </p:set>
                                  </p:childTnLst>
                                </p:cTn>
                              </p:par>
                              <p:par>
                                <p:cTn id="222" presetID="1" presetClass="entr" presetSubtype="0" fill="hold" grpId="0" nodeType="withEffect">
                                  <p:stCondLst>
                                    <p:cond delay="900"/>
                                  </p:stCondLst>
                                  <p:childTnLst>
                                    <p:set>
                                      <p:cBhvr>
                                        <p:cTn id="223" dur="1" fill="hold">
                                          <p:stCondLst>
                                            <p:cond delay="0"/>
                                          </p:stCondLst>
                                        </p:cTn>
                                        <p:tgtEl>
                                          <p:spTgt spid="34832"/>
                                        </p:tgtEl>
                                        <p:attrNameLst>
                                          <p:attrName>style.visibility</p:attrName>
                                        </p:attrNameLst>
                                      </p:cBhvr>
                                      <p:to>
                                        <p:strVal val="visible"/>
                                      </p:to>
                                    </p:set>
                                  </p:childTnLst>
                                </p:cTn>
                              </p:par>
                              <p:par>
                                <p:cTn id="224" presetID="1" presetClass="entr" presetSubtype="0" fill="hold" grpId="0" nodeType="withEffect">
                                  <p:stCondLst>
                                    <p:cond delay="900"/>
                                  </p:stCondLst>
                                  <p:childTnLst>
                                    <p:set>
                                      <p:cBhvr>
                                        <p:cTn id="225" dur="1" fill="hold">
                                          <p:stCondLst>
                                            <p:cond delay="0"/>
                                          </p:stCondLst>
                                        </p:cTn>
                                        <p:tgtEl>
                                          <p:spTgt spid="219"/>
                                        </p:tgtEl>
                                        <p:attrNameLst>
                                          <p:attrName>style.visibility</p:attrName>
                                        </p:attrNameLst>
                                      </p:cBhvr>
                                      <p:to>
                                        <p:strVal val="visible"/>
                                      </p:to>
                                    </p:set>
                                  </p:childTnLst>
                                </p:cTn>
                              </p:par>
                              <p:par>
                                <p:cTn id="226" presetID="1" presetClass="entr" presetSubtype="0" fill="hold" nodeType="withEffect">
                                  <p:stCondLst>
                                    <p:cond delay="900"/>
                                  </p:stCondLst>
                                  <p:childTnLst>
                                    <p:set>
                                      <p:cBhvr>
                                        <p:cTn id="227" dur="1" fill="hold">
                                          <p:stCondLst>
                                            <p:cond delay="0"/>
                                          </p:stCondLst>
                                        </p:cTn>
                                        <p:tgtEl>
                                          <p:spTgt spid="169"/>
                                        </p:tgtEl>
                                        <p:attrNameLst>
                                          <p:attrName>style.visibility</p:attrName>
                                        </p:attrNameLst>
                                      </p:cBhvr>
                                      <p:to>
                                        <p:strVal val="visible"/>
                                      </p:to>
                                    </p:set>
                                  </p:childTnLst>
                                </p:cTn>
                              </p:par>
                              <p:par>
                                <p:cTn id="228" presetID="1" presetClass="entr" presetSubtype="0" fill="hold" nodeType="withEffect">
                                  <p:stCondLst>
                                    <p:cond delay="900"/>
                                  </p:stCondLst>
                                  <p:childTnLst>
                                    <p:set>
                                      <p:cBhvr>
                                        <p:cTn id="229" dur="1" fill="hold">
                                          <p:stCondLst>
                                            <p:cond delay="0"/>
                                          </p:stCondLst>
                                        </p:cTn>
                                        <p:tgtEl>
                                          <p:spTgt spid="192"/>
                                        </p:tgtEl>
                                        <p:attrNameLst>
                                          <p:attrName>style.visibility</p:attrName>
                                        </p:attrNameLst>
                                      </p:cBhvr>
                                      <p:to>
                                        <p:strVal val="visible"/>
                                      </p:to>
                                    </p:set>
                                  </p:childTnLst>
                                </p:cTn>
                              </p:par>
                              <p:par>
                                <p:cTn id="230" presetID="1" presetClass="entr" presetSubtype="0" fill="hold" nodeType="withEffect">
                                  <p:stCondLst>
                                    <p:cond delay="900"/>
                                  </p:stCondLst>
                                  <p:childTnLst>
                                    <p:set>
                                      <p:cBhvr>
                                        <p:cTn id="231" dur="1" fill="hold">
                                          <p:stCondLst>
                                            <p:cond delay="0"/>
                                          </p:stCondLst>
                                        </p:cTn>
                                        <p:tgtEl>
                                          <p:spTgt spid="201"/>
                                        </p:tgtEl>
                                        <p:attrNameLst>
                                          <p:attrName>style.visibility</p:attrName>
                                        </p:attrNameLst>
                                      </p:cBhvr>
                                      <p:to>
                                        <p:strVal val="visible"/>
                                      </p:to>
                                    </p:set>
                                  </p:childTnLst>
                                </p:cTn>
                              </p:par>
                              <p:par>
                                <p:cTn id="232" presetID="1" presetClass="entr" presetSubtype="0" fill="hold" nodeType="withEffect">
                                  <p:stCondLst>
                                    <p:cond delay="900"/>
                                  </p:stCondLst>
                                  <p:childTnLst>
                                    <p:set>
                                      <p:cBhvr>
                                        <p:cTn id="233" dur="1" fill="hold">
                                          <p:stCondLst>
                                            <p:cond delay="0"/>
                                          </p:stCondLst>
                                        </p:cTn>
                                        <p:tgtEl>
                                          <p:spTgt spid="220"/>
                                        </p:tgtEl>
                                        <p:attrNameLst>
                                          <p:attrName>style.visibility</p:attrName>
                                        </p:attrNameLst>
                                      </p:cBhvr>
                                      <p:to>
                                        <p:strVal val="visible"/>
                                      </p:to>
                                    </p:set>
                                  </p:childTnLst>
                                </p:cTn>
                              </p:par>
                              <p:par>
                                <p:cTn id="234" presetID="1" presetClass="entr" presetSubtype="0" fill="hold" nodeType="withEffect">
                                  <p:stCondLst>
                                    <p:cond delay="900"/>
                                  </p:stCondLst>
                                  <p:childTnLst>
                                    <p:set>
                                      <p:cBhvr>
                                        <p:cTn id="235"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3" grpId="0" animBg="1"/>
      <p:bldP spid="54" grpId="0" animBg="1"/>
      <p:bldP spid="157" grpId="0" animBg="1"/>
      <p:bldP spid="161" grpId="0" animBg="1"/>
      <p:bldP spid="170" grpId="0"/>
      <p:bldP spid="171" grpId="0"/>
      <p:bldP spid="172" grpId="0"/>
      <p:bldP spid="175" grpId="0"/>
      <p:bldP spid="176" grpId="0"/>
      <p:bldP spid="177" grpId="0"/>
      <p:bldP spid="180" grpId="0"/>
      <p:bldP spid="181" grpId="0"/>
      <p:bldP spid="182" grpId="0"/>
      <p:bldP spid="185" grpId="0"/>
      <p:bldP spid="186" grpId="0"/>
      <p:bldP spid="187" grpId="0"/>
      <p:bldP spid="190" grpId="0"/>
      <p:bldP spid="191" grpId="0"/>
      <p:bldP spid="34816" grpId="0"/>
      <p:bldP spid="34820" grpId="0"/>
      <p:bldP spid="34821" grpId="0"/>
      <p:bldP spid="34822" grpId="0"/>
      <p:bldP spid="34825" grpId="0"/>
      <p:bldP spid="34826" grpId="0"/>
      <p:bldP spid="34827" grpId="0"/>
      <p:bldP spid="34830" grpId="0"/>
      <p:bldP spid="34831" grpId="0"/>
      <p:bldP spid="34832" grpId="0"/>
      <p:bldP spid="212" grpId="0"/>
      <p:bldP spid="213" grpId="0"/>
      <p:bldP spid="214" grpId="0"/>
      <p:bldP spid="215" grpId="0"/>
      <p:bldP spid="216" grpId="0"/>
      <p:bldP spid="217" grpId="0"/>
      <p:bldP spid="218" grpId="0"/>
      <p:bldP spid="2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0" y="122238"/>
            <a:ext cx="9144000" cy="714375"/>
          </a:xfrm>
        </p:spPr>
        <p:txBody>
          <a:bodyPr/>
          <a:lstStyle/>
          <a:p>
            <a:pPr algn="ctr" eaLnBrk="1" hangingPunct="1"/>
            <a:r>
              <a:rPr lang="en-US" altLang="zh-CN" sz="3500" smtClean="0"/>
              <a:t>Evaluation for Online Algorithms</a:t>
            </a:r>
            <a:endParaRPr lang="en-US" altLang="zh-CN" sz="3500"/>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285197" y="942005"/>
                <a:ext cx="8591550" cy="5295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smtClean="0">
                    <a:latin typeface="+mn-lt"/>
                    <a:cs typeface="ＭＳ Ｐゴシック" charset="-128"/>
                  </a:rPr>
                  <a:t>Competitive Ratio(CR)</a:t>
                </a:r>
              </a:p>
              <a:p>
                <a:pPr lvl="1" algn="just">
                  <a:lnSpc>
                    <a:spcPct val="95000"/>
                  </a:lnSpc>
                  <a:spcBef>
                    <a:spcPct val="25000"/>
                  </a:spcBef>
                  <a:spcAft>
                    <a:spcPct val="10000"/>
                  </a:spcAft>
                  <a:buSzPct val="60000"/>
                  <a:defRPr/>
                </a:pPr>
                <a14:m>
                  <m:oMath xmlns:m="http://schemas.openxmlformats.org/officeDocument/2006/math">
                    <m:r>
                      <a:rPr lang="en-US" altLang="zh-CN" sz="2400" b="1" i="1" smtClean="0">
                        <a:latin typeface="Cambria Math" panose="02040503050406030204" pitchFamily="18" charset="0"/>
                        <a:cs typeface="ＭＳ Ｐゴシック" charset="-128"/>
                      </a:rPr>
                      <m:t>𝑪𝑹</m:t>
                    </m:r>
                    <m:r>
                      <a:rPr lang="en-US" altLang="zh-CN" sz="2400">
                        <a:latin typeface="Cambria Math" panose="02040503050406030204" pitchFamily="18" charset="0"/>
                        <a:cs typeface="ＭＳ Ｐゴシック" charset="-128"/>
                      </a:rPr>
                      <m:t>=</m:t>
                    </m:r>
                    <m:f>
                      <m:fPr>
                        <m:ctrlPr>
                          <a:rPr lang="en-US" altLang="zh-CN" sz="2400" i="1">
                            <a:latin typeface="Cambria Math" panose="02040503050406030204" pitchFamily="18" charset="0"/>
                            <a:cs typeface="ＭＳ Ｐゴシック" charset="-128"/>
                          </a:rPr>
                        </m:ctrlPr>
                      </m:fPr>
                      <m:num>
                        <m:r>
                          <a:rPr lang="en-US" altLang="zh-CN" sz="2400">
                            <a:latin typeface="Cambria Math" panose="02040503050406030204" pitchFamily="18" charset="0"/>
                            <a:cs typeface="ＭＳ Ｐゴシック" charset="-128"/>
                          </a:rPr>
                          <m:t>𝐂𝐨𝐬𝐭</m:t>
                        </m:r>
                        <m:r>
                          <a:rPr lang="en-US" altLang="zh-CN" sz="2400">
                            <a:latin typeface="Cambria Math" panose="02040503050406030204" pitchFamily="18" charset="0"/>
                            <a:cs typeface="ＭＳ Ｐゴシック" charset="-128"/>
                          </a:rPr>
                          <m:t> </m:t>
                        </m:r>
                        <m:r>
                          <a:rPr lang="en-US" altLang="zh-CN" sz="2400">
                            <a:latin typeface="Cambria Math" panose="02040503050406030204" pitchFamily="18" charset="0"/>
                            <a:cs typeface="ＭＳ Ｐゴシック" charset="-128"/>
                          </a:rPr>
                          <m:t>𝐨𝐟</m:t>
                        </m:r>
                        <m:r>
                          <a:rPr lang="en-US" altLang="zh-CN" sz="2400">
                            <a:latin typeface="Cambria Math" panose="02040503050406030204" pitchFamily="18" charset="0"/>
                            <a:cs typeface="ＭＳ Ｐゴシック" charset="-128"/>
                          </a:rPr>
                          <m:t> </m:t>
                        </m:r>
                        <m:r>
                          <a:rPr lang="en-US" altLang="zh-CN" sz="2400">
                            <a:latin typeface="Cambria Math" panose="02040503050406030204" pitchFamily="18" charset="0"/>
                            <a:cs typeface="ＭＳ Ｐゴシック" charset="-128"/>
                          </a:rPr>
                          <m:t>𝐚𝐧</m:t>
                        </m:r>
                        <m:r>
                          <a:rPr lang="en-US" altLang="zh-CN" sz="2400">
                            <a:latin typeface="Cambria Math" panose="02040503050406030204" pitchFamily="18" charset="0"/>
                            <a:cs typeface="ＭＳ Ｐゴシック" charset="-128"/>
                          </a:rPr>
                          <m:t> </m:t>
                        </m:r>
                        <m:r>
                          <a:rPr lang="en-US" altLang="zh-CN" sz="2400">
                            <a:latin typeface="Cambria Math" panose="02040503050406030204" pitchFamily="18" charset="0"/>
                            <a:cs typeface="ＭＳ Ｐゴシック" charset="-128"/>
                          </a:rPr>
                          <m:t>𝐨𝐧𝐥𝐢𝐧𝐞</m:t>
                        </m:r>
                        <m:r>
                          <a:rPr lang="en-US" altLang="zh-CN" sz="2400">
                            <a:latin typeface="Cambria Math" panose="02040503050406030204" pitchFamily="18" charset="0"/>
                            <a:cs typeface="ＭＳ Ｐゴシック" charset="-128"/>
                          </a:rPr>
                          <m:t> </m:t>
                        </m:r>
                        <m:r>
                          <a:rPr lang="en-US" altLang="zh-CN" sz="2400">
                            <a:latin typeface="Cambria Math" panose="02040503050406030204" pitchFamily="18" charset="0"/>
                            <a:cs typeface="ＭＳ Ｐゴシック" charset="-128"/>
                          </a:rPr>
                          <m:t>𝐚𝐥𝐠𝐨𝐫𝐢𝐭𝐡𝐦</m:t>
                        </m:r>
                      </m:num>
                      <m:den>
                        <m:r>
                          <a:rPr lang="en-US" altLang="zh-CN" sz="2400">
                            <a:latin typeface="Cambria Math" panose="02040503050406030204" pitchFamily="18" charset="0"/>
                            <a:cs typeface="ＭＳ Ｐゴシック" charset="-128"/>
                          </a:rPr>
                          <m:t>𝐂𝐨𝐬𝐭</m:t>
                        </m:r>
                        <m:r>
                          <a:rPr lang="en-US" altLang="zh-CN" sz="2400">
                            <a:latin typeface="Cambria Math" panose="02040503050406030204" pitchFamily="18" charset="0"/>
                            <a:cs typeface="ＭＳ Ｐゴシック" charset="-128"/>
                          </a:rPr>
                          <m:t> </m:t>
                        </m:r>
                        <m:r>
                          <a:rPr lang="en-US" altLang="zh-CN" sz="2400">
                            <a:latin typeface="Cambria Math" panose="02040503050406030204" pitchFamily="18" charset="0"/>
                            <a:cs typeface="ＭＳ Ｐゴシック" charset="-128"/>
                          </a:rPr>
                          <m:t>𝐨𝐟</m:t>
                        </m:r>
                        <m:r>
                          <a:rPr lang="en-US" altLang="zh-CN" sz="2400">
                            <a:latin typeface="Cambria Math" panose="02040503050406030204" pitchFamily="18" charset="0"/>
                            <a:cs typeface="ＭＳ Ｐゴシック" charset="-128"/>
                          </a:rPr>
                          <m:t> </m:t>
                        </m:r>
                        <m:r>
                          <a:rPr lang="en-US" altLang="zh-CN" sz="2400">
                            <a:latin typeface="Cambria Math" panose="02040503050406030204" pitchFamily="18" charset="0"/>
                            <a:cs typeface="ＭＳ Ｐゴシック" charset="-128"/>
                          </a:rPr>
                          <m:t>𝐭𝐡𝐞</m:t>
                        </m:r>
                        <m:r>
                          <a:rPr lang="en-US" altLang="zh-CN" sz="2400">
                            <a:latin typeface="Cambria Math" panose="02040503050406030204" pitchFamily="18" charset="0"/>
                            <a:cs typeface="ＭＳ Ｐゴシック" charset="-128"/>
                          </a:rPr>
                          <m:t> </m:t>
                        </m:r>
                        <m:r>
                          <a:rPr lang="en-US" altLang="zh-CN" sz="2400">
                            <a:latin typeface="Cambria Math" panose="02040503050406030204" pitchFamily="18" charset="0"/>
                            <a:cs typeface="ＭＳ Ｐゴシック" charset="-128"/>
                          </a:rPr>
                          <m:t>𝐜𝐨𝐫𝐫𝐞𝐬𝐩𝐨𝐧𝐝𝐢𝐧𝐠</m:t>
                        </m:r>
                        <m:r>
                          <a:rPr lang="en-US" altLang="zh-CN" sz="2400">
                            <a:latin typeface="Cambria Math" panose="02040503050406030204" pitchFamily="18" charset="0"/>
                            <a:cs typeface="ＭＳ Ｐゴシック" charset="-128"/>
                          </a:rPr>
                          <m:t> </m:t>
                        </m:r>
                        <m:r>
                          <a:rPr lang="en-US" altLang="zh-CN" sz="2400">
                            <a:latin typeface="Cambria Math" panose="02040503050406030204" pitchFamily="18" charset="0"/>
                            <a:cs typeface="ＭＳ Ｐゴシック" charset="-128"/>
                          </a:rPr>
                          <m:t>𝐨𝐟𝐟𝐥𝐢𝐧𝐞</m:t>
                        </m:r>
                        <m:r>
                          <a:rPr lang="en-US" altLang="zh-CN" sz="2400">
                            <a:latin typeface="Cambria Math" panose="02040503050406030204" pitchFamily="18" charset="0"/>
                            <a:cs typeface="ＭＳ Ｐゴシック" charset="-128"/>
                          </a:rPr>
                          <m:t> </m:t>
                        </m:r>
                        <m:r>
                          <a:rPr lang="en-US" altLang="zh-CN" sz="2400">
                            <a:latin typeface="Cambria Math" panose="02040503050406030204" pitchFamily="18" charset="0"/>
                            <a:cs typeface="ＭＳ Ｐゴシック" charset="-128"/>
                          </a:rPr>
                          <m:t>𝐚𝐥𝐠𝐨𝐫𝐢𝐭𝐡𝐦</m:t>
                        </m:r>
                      </m:den>
                    </m:f>
                  </m:oMath>
                </a14:m>
                <a:endParaRPr lang="en-US" altLang="zh-CN" sz="2400" smtClean="0">
                  <a:latin typeface="+mn-lt"/>
                  <a:cs typeface="ＭＳ Ｐゴシック" charset="-128"/>
                </a:endParaRPr>
              </a:p>
              <a:p>
                <a:pPr lvl="1" algn="just">
                  <a:lnSpc>
                    <a:spcPct val="95000"/>
                  </a:lnSpc>
                  <a:spcBef>
                    <a:spcPct val="25000"/>
                  </a:spcBef>
                  <a:spcAft>
                    <a:spcPct val="10000"/>
                  </a:spcAft>
                  <a:buSzPct val="60000"/>
                  <a:defRPr/>
                </a:pPr>
                <a:r>
                  <a:rPr lang="en-US" altLang="zh-CN" sz="2400" smtClean="0">
                    <a:latin typeface="+mn-lt"/>
                    <a:cs typeface="ＭＳ Ｐゴシック" charset="-128"/>
                  </a:rPr>
                  <a:t>Deterministic algorithms</a:t>
                </a:r>
              </a:p>
              <a:p>
                <a:pPr lvl="2" algn="just">
                  <a:lnSpc>
                    <a:spcPct val="95000"/>
                  </a:lnSpc>
                  <a:spcBef>
                    <a:spcPct val="25000"/>
                  </a:spcBef>
                  <a:spcAft>
                    <a:spcPct val="10000"/>
                  </a:spcAft>
                  <a:buSzPct val="60000"/>
                  <a:defRPr/>
                </a:pPr>
                <a14:m>
                  <m:oMath xmlns:m="http://schemas.openxmlformats.org/officeDocument/2006/math">
                    <m:r>
                      <a:rPr lang="en-US" altLang="zh-CN" sz="2100" b="1" i="1" smtClean="0">
                        <a:latin typeface="Cambria Math" panose="02040503050406030204" pitchFamily="18" charset="0"/>
                        <a:cs typeface="ＭＳ Ｐゴシック" charset="-128"/>
                      </a:rPr>
                      <m:t>𝑪𝑹</m:t>
                    </m:r>
                    <m:r>
                      <a:rPr lang="en-US" altLang="zh-CN" sz="2100" b="1" i="1" smtClean="0">
                        <a:latin typeface="Cambria Math" panose="02040503050406030204" pitchFamily="18" charset="0"/>
                        <a:cs typeface="ＭＳ Ｐゴシック" charset="-128"/>
                      </a:rPr>
                      <m:t>=</m:t>
                    </m:r>
                    <m:func>
                      <m:funcPr>
                        <m:ctrlPr>
                          <a:rPr lang="en-US" altLang="zh-CN" sz="2100" b="1" i="1" smtClean="0">
                            <a:latin typeface="Cambria Math" panose="02040503050406030204" pitchFamily="18" charset="0"/>
                            <a:cs typeface="ＭＳ Ｐゴシック" charset="-128"/>
                          </a:rPr>
                        </m:ctrlPr>
                      </m:funcPr>
                      <m:fName>
                        <m:limLow>
                          <m:limLowPr>
                            <m:ctrlPr>
                              <a:rPr lang="en-US" altLang="zh-CN" sz="2100" b="1" i="1" smtClean="0">
                                <a:latin typeface="Cambria Math" panose="02040503050406030204" pitchFamily="18" charset="0"/>
                                <a:cs typeface="ＭＳ Ｐゴシック" charset="-128"/>
                              </a:rPr>
                            </m:ctrlPr>
                          </m:limLowPr>
                          <m:e>
                            <m:r>
                              <m:rPr>
                                <m:sty m:val="p"/>
                              </m:rPr>
                              <a:rPr lang="en-US" altLang="zh-CN" sz="2100" b="0" i="0" smtClean="0">
                                <a:latin typeface="Cambria Math" panose="02040503050406030204" pitchFamily="18" charset="0"/>
                                <a:cs typeface="ＭＳ Ｐゴシック" charset="-128"/>
                              </a:rPr>
                              <m:t>min</m:t>
                            </m:r>
                          </m:e>
                          <m:lim>
                            <m:r>
                              <a:rPr lang="en-US" altLang="zh-CN" sz="2100" b="0" i="1" smtClean="0">
                                <a:latin typeface="Cambria Math" panose="02040503050406030204" pitchFamily="18" charset="0"/>
                                <a:ea typeface="Cambria Math" panose="02040503050406030204" pitchFamily="18" charset="0"/>
                                <a:cs typeface="ＭＳ Ｐゴシック" charset="-128"/>
                              </a:rPr>
                              <m:t>∀</m:t>
                            </m:r>
                            <m:r>
                              <a:rPr lang="en-US" altLang="zh-CN" sz="2100" b="1" i="1" smtClean="0">
                                <a:latin typeface="Cambria Math" panose="02040503050406030204" pitchFamily="18" charset="0"/>
                                <a:ea typeface="Cambria Math" panose="02040503050406030204" pitchFamily="18" charset="0"/>
                                <a:cs typeface="ＭＳ Ｐゴシック" charset="-128"/>
                              </a:rPr>
                              <m:t> </m:t>
                            </m:r>
                            <m:r>
                              <a:rPr lang="en-US" altLang="zh-CN" sz="2100" b="1" i="1" smtClean="0">
                                <a:latin typeface="Cambria Math" panose="02040503050406030204" pitchFamily="18" charset="0"/>
                                <a:ea typeface="Cambria Math" panose="02040503050406030204" pitchFamily="18" charset="0"/>
                                <a:cs typeface="ＭＳ Ｐゴシック" charset="-128"/>
                              </a:rPr>
                              <m:t>𝑻</m:t>
                            </m:r>
                            <m:r>
                              <a:rPr lang="en-US" altLang="zh-CN" sz="2100" b="1" i="1" smtClean="0">
                                <a:latin typeface="Cambria Math" panose="02040503050406030204" pitchFamily="18" charset="0"/>
                                <a:ea typeface="Cambria Math" panose="02040503050406030204" pitchFamily="18" charset="0"/>
                                <a:cs typeface="ＭＳ Ｐゴシック" charset="-128"/>
                              </a:rPr>
                              <m:t>,</m:t>
                            </m:r>
                            <m:r>
                              <a:rPr lang="en-US" altLang="zh-CN" sz="2100" b="1" i="1" smtClean="0">
                                <a:latin typeface="Cambria Math" panose="02040503050406030204" pitchFamily="18" charset="0"/>
                                <a:ea typeface="Cambria Math" panose="02040503050406030204" pitchFamily="18" charset="0"/>
                                <a:cs typeface="ＭＳ Ｐゴシック" charset="-128"/>
                              </a:rPr>
                              <m:t>𝑾</m:t>
                            </m:r>
                          </m:lim>
                        </m:limLow>
                      </m:fName>
                      <m:e>
                        <m:f>
                          <m:fPr>
                            <m:ctrlPr>
                              <a:rPr lang="en-US" altLang="zh-CN" sz="2100" b="1" i="1" smtClean="0">
                                <a:latin typeface="Cambria Math" panose="02040503050406030204" pitchFamily="18" charset="0"/>
                              </a:rPr>
                            </m:ctrlPr>
                          </m:fPr>
                          <m:num>
                            <m:r>
                              <a:rPr lang="en-US" altLang="zh-CN" sz="2100" b="1" i="1" smtClean="0">
                                <a:latin typeface="Cambria Math" panose="02040503050406030204" pitchFamily="18" charset="0"/>
                              </a:rPr>
                              <m:t>𝑳𝒂𝒕𝒆𝒏𝒄𝒚</m:t>
                            </m:r>
                            <m:r>
                              <a:rPr lang="en-US" altLang="zh-CN" sz="2100" b="1" i="1" smtClean="0">
                                <a:latin typeface="Cambria Math" panose="02040503050406030204" pitchFamily="18" charset="0"/>
                              </a:rPr>
                              <m:t>(</m:t>
                            </m:r>
                            <m:r>
                              <a:rPr lang="en-US" altLang="zh-CN" sz="2100" b="1" i="1" smtClean="0">
                                <a:latin typeface="Cambria Math" panose="02040503050406030204" pitchFamily="18" charset="0"/>
                              </a:rPr>
                              <m:t>𝑴</m:t>
                            </m:r>
                            <m:r>
                              <a:rPr lang="en-US" altLang="zh-CN" sz="2100" b="1" i="1" smtClean="0">
                                <a:latin typeface="Cambria Math" panose="02040503050406030204" pitchFamily="18" charset="0"/>
                              </a:rPr>
                              <m:t>)</m:t>
                            </m:r>
                          </m:num>
                          <m:den>
                            <m:r>
                              <a:rPr lang="en-US" altLang="zh-CN" sz="2100" b="1" i="1" smtClean="0">
                                <a:latin typeface="Cambria Math" panose="02040503050406030204" pitchFamily="18" charset="0"/>
                              </a:rPr>
                              <m:t>𝑳𝒂𝒕𝒆𝒏𝒄𝒚</m:t>
                            </m:r>
                            <m:r>
                              <a:rPr lang="en-US" altLang="zh-CN" sz="2100" b="1" i="1" smtClean="0">
                                <a:latin typeface="Cambria Math" panose="02040503050406030204" pitchFamily="18" charset="0"/>
                              </a:rPr>
                              <m:t>(</m:t>
                            </m:r>
                            <m:r>
                              <a:rPr lang="en-US" altLang="zh-CN" sz="2100" b="1" i="1" smtClean="0">
                                <a:latin typeface="Cambria Math" panose="02040503050406030204" pitchFamily="18" charset="0"/>
                              </a:rPr>
                              <m:t>𝑶𝑷𝑻</m:t>
                            </m:r>
                            <m:r>
                              <a:rPr lang="en-US" altLang="zh-CN" sz="2100" b="1" i="1" smtClean="0">
                                <a:latin typeface="Cambria Math" panose="02040503050406030204" pitchFamily="18" charset="0"/>
                              </a:rPr>
                              <m:t>)</m:t>
                            </m:r>
                          </m:den>
                        </m:f>
                      </m:e>
                    </m:func>
                  </m:oMath>
                </a14:m>
                <a:endParaRPr lang="en-US" altLang="zh-CN" sz="2100">
                  <a:latin typeface="+mn-lt"/>
                  <a:cs typeface="ＭＳ Ｐゴシック" charset="-128"/>
                </a:endParaRPr>
              </a:p>
              <a:p>
                <a:pPr lvl="1" algn="just">
                  <a:lnSpc>
                    <a:spcPct val="95000"/>
                  </a:lnSpc>
                  <a:spcBef>
                    <a:spcPct val="25000"/>
                  </a:spcBef>
                  <a:spcAft>
                    <a:spcPct val="10000"/>
                  </a:spcAft>
                  <a:buSzPct val="60000"/>
                  <a:defRPr/>
                </a:pPr>
                <a:endParaRPr lang="en-US" altLang="zh-CN" sz="2000">
                  <a:latin typeface="+mn-lt"/>
                  <a:cs typeface="ＭＳ Ｐゴシック" charset="-128"/>
                </a:endParaRPr>
              </a:p>
              <a:p>
                <a:pPr lvl="2" algn="just">
                  <a:lnSpc>
                    <a:spcPct val="95000"/>
                  </a:lnSpc>
                  <a:spcBef>
                    <a:spcPct val="25000"/>
                  </a:spcBef>
                  <a:spcAft>
                    <a:spcPct val="10000"/>
                  </a:spcAft>
                  <a:buSzPct val="60000"/>
                  <a:defRPr/>
                </a:pPr>
                <a:endParaRPr lang="en-US" altLang="zh-CN" sz="1700" dirty="0">
                  <a:latin typeface="+mn-lt"/>
                  <a:cs typeface="ＭＳ Ｐゴシック" charset="-128"/>
                </a:endParaRPr>
              </a:p>
              <a:p>
                <a:pPr lvl="1" algn="just">
                  <a:lnSpc>
                    <a:spcPct val="95000"/>
                  </a:lnSpc>
                  <a:spcBef>
                    <a:spcPct val="25000"/>
                  </a:spcBef>
                  <a:spcAft>
                    <a:spcPct val="10000"/>
                  </a:spcAft>
                  <a:buSzPct val="60000"/>
                  <a:defRPr/>
                </a:pPr>
                <a:endParaRPr lang="en-US" altLang="zh-CN" sz="2000" dirty="0">
                  <a:cs typeface="ＭＳ Ｐゴシック" charset="-128"/>
                </a:endParaRP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285197" y="942005"/>
                <a:ext cx="8591550" cy="5295307"/>
              </a:xfrm>
              <a:prstGeom prst="rect">
                <a:avLst/>
              </a:prstGeom>
              <a:blipFill rotWithShape="0">
                <a:blip r:embed="rId3"/>
                <a:stretch>
                  <a:fillRect l="-355" t="-1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pPr>
              <a:defRPr/>
            </a:pPr>
            <a:fld id="{B2D9E1CE-3C7F-4ACF-8753-53AB71A600F5}" type="slidenum">
              <a:rPr lang="en-US" altLang="ko-KR" smtClean="0"/>
              <a:pPr>
                <a:defRPr/>
              </a:pPr>
              <a:t>22</a:t>
            </a:fld>
            <a:endParaRPr lang="en-US" altLang="ko-KR"/>
          </a:p>
        </p:txBody>
      </p:sp>
      <p:sp>
        <p:nvSpPr>
          <p:cNvPr id="6" name="矩形标注 5"/>
          <p:cNvSpPr>
            <a:spLocks noChangeArrowheads="1"/>
          </p:cNvSpPr>
          <p:nvPr/>
        </p:nvSpPr>
        <p:spPr bwMode="auto">
          <a:xfrm>
            <a:off x="1043608" y="3501008"/>
            <a:ext cx="1928483" cy="410522"/>
          </a:xfrm>
          <a:prstGeom prst="wedgeRectCallout">
            <a:avLst>
              <a:gd name="adj1" fmla="val 25367"/>
              <a:gd name="adj2" fmla="val -93181"/>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buNone/>
            </a:pPr>
            <a:r>
              <a:rPr lang="en-US" altLang="zh-CN" sz="1600" smtClean="0">
                <a:cs typeface="ＭＳ Ｐゴシック" charset="-128"/>
              </a:rPr>
              <a:t>The worst case.</a:t>
            </a:r>
            <a:endParaRPr lang="en-US" altLang="zh-CN" sz="1600" dirty="0">
              <a:cs typeface="ＭＳ Ｐゴシック" charset="-128"/>
            </a:endParaRPr>
          </a:p>
        </p:txBody>
      </p:sp>
    </p:spTree>
    <p:extLst>
      <p:ext uri="{BB962C8B-B14F-4D97-AF65-F5344CB8AC3E}">
        <p14:creationId xmlns:p14="http://schemas.microsoft.com/office/powerpoint/2010/main" val="2742416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a:solidFill>
                  <a:srgbClr val="FF0000"/>
                </a:solidFill>
              </a:rPr>
              <a:t>Our Solutions</a:t>
            </a:r>
            <a:endParaRPr lang="en-US" altLang="zh-CN" sz="2800">
              <a:solidFill>
                <a:srgbClr val="FF0000"/>
              </a:solidFill>
            </a:endParaRPr>
          </a:p>
          <a:p>
            <a:pPr eaLnBrk="1" hangingPunct="1">
              <a:spcBef>
                <a:spcPts val="1000"/>
              </a:spcBef>
              <a:spcAft>
                <a:spcPts val="4000"/>
              </a:spcAft>
            </a:pPr>
            <a:r>
              <a:rPr lang="en-US" altLang="zh-CN" sz="3200"/>
              <a:t>Experiments</a:t>
            </a:r>
            <a:endParaRPr lang="en-US" altLang="zh-CN" sz="3200" dirty="0"/>
          </a:p>
          <a:p>
            <a:pPr eaLnBrk="1" hangingPunct="1">
              <a:spcBef>
                <a:spcPts val="1000"/>
              </a:spcBef>
              <a:spcAft>
                <a:spcPts val="4000"/>
              </a:spcAft>
            </a:pPr>
            <a:r>
              <a:rPr lang="en-US" altLang="zh-CN" sz="3200"/>
              <a:t>Conclusions</a:t>
            </a:r>
            <a:endParaRPr lang="en-US" altLang="zh-CN" sz="3200" dirty="0"/>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23</a:t>
            </a:fld>
            <a:endParaRPr lang="en-US" altLang="ko-KR"/>
          </a:p>
        </p:txBody>
      </p:sp>
    </p:spTree>
    <p:extLst>
      <p:ext uri="{BB962C8B-B14F-4D97-AF65-F5344CB8AC3E}">
        <p14:creationId xmlns:p14="http://schemas.microsoft.com/office/powerpoint/2010/main" val="131516600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mtClean="0"/>
              <a:t>Greedy Algorithm</a:t>
            </a:r>
            <a:endParaRPr lang="zh-CN" altLang="en-US"/>
          </a:p>
        </p:txBody>
      </p:sp>
      <p:sp>
        <p:nvSpPr>
          <p:cNvPr id="3" name="内容占位符 2"/>
          <p:cNvSpPr>
            <a:spLocks noGrp="1"/>
          </p:cNvSpPr>
          <p:nvPr>
            <p:ph idx="1"/>
          </p:nvPr>
        </p:nvSpPr>
        <p:spPr/>
        <p:txBody>
          <a:bodyPr/>
          <a:lstStyle/>
          <a:p>
            <a:r>
              <a:rPr lang="en-US" altLang="zh-CN" sz="2800"/>
              <a:t>Basic </a:t>
            </a:r>
            <a:r>
              <a:rPr lang="en-US" altLang="zh-CN" sz="2800" smtClean="0"/>
              <a:t>idea of LAF</a:t>
            </a:r>
            <a:endParaRPr lang="en-US" altLang="zh-CN" sz="2800"/>
          </a:p>
          <a:p>
            <a:pPr lvl="1"/>
            <a:r>
              <a:rPr lang="en-US" altLang="zh-CN" sz="2400" smtClean="0"/>
              <a:t>Greedily </a:t>
            </a:r>
            <a:r>
              <a:rPr lang="en-US" altLang="zh-CN" sz="2400"/>
              <a:t>assign the uncompleted tasks with </a:t>
            </a:r>
            <a:r>
              <a:rPr lang="en-US" altLang="zh-CN" sz="2400">
                <a:solidFill>
                  <a:srgbClr val="FF0000"/>
                </a:solidFill>
              </a:rPr>
              <a:t>the highest accuracy</a:t>
            </a:r>
            <a:r>
              <a:rPr lang="en-US" altLang="zh-CN" sz="2400"/>
              <a:t> to each new worker</a:t>
            </a:r>
            <a:endParaRPr lang="zh-CN" altLang="en-US" sz="2400"/>
          </a:p>
        </p:txBody>
      </p:sp>
      <p:sp>
        <p:nvSpPr>
          <p:cNvPr id="5" name="灯片编号占位符 4"/>
          <p:cNvSpPr>
            <a:spLocks noGrp="1"/>
          </p:cNvSpPr>
          <p:nvPr>
            <p:ph type="sldNum" sz="quarter" idx="12"/>
          </p:nvPr>
        </p:nvSpPr>
        <p:spPr/>
        <p:txBody>
          <a:bodyPr/>
          <a:lstStyle/>
          <a:p>
            <a:pPr>
              <a:defRPr/>
            </a:pPr>
            <a:fld id="{73697CC5-BB9E-487E-AFF3-8F5506CF83B5}" type="slidenum">
              <a:rPr lang="en-US" altLang="ko-KR" smtClean="0"/>
              <a:pPr>
                <a:defRPr/>
              </a:pPr>
              <a:t>24</a:t>
            </a:fld>
            <a:endParaRPr lang="en-US" altLang="ko-KR"/>
          </a:p>
        </p:txBody>
      </p:sp>
    </p:spTree>
    <p:extLst>
      <p:ext uri="{BB962C8B-B14F-4D97-AF65-F5344CB8AC3E}">
        <p14:creationId xmlns:p14="http://schemas.microsoft.com/office/powerpoint/2010/main" val="437007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mtClean="0"/>
              <a:t>Greedy Algorithm</a:t>
            </a:r>
            <a:endParaRPr lang="zh-CN" altLang="en-US"/>
          </a:p>
        </p:txBody>
      </p:sp>
      <p:sp>
        <p:nvSpPr>
          <p:cNvPr id="3" name="内容占位符 2"/>
          <p:cNvSpPr>
            <a:spLocks noGrp="1"/>
          </p:cNvSpPr>
          <p:nvPr>
            <p:ph idx="1"/>
          </p:nvPr>
        </p:nvSpPr>
        <p:spPr/>
        <p:txBody>
          <a:bodyPr/>
          <a:lstStyle/>
          <a:p>
            <a:r>
              <a:rPr lang="en-US" altLang="zh-CN" sz="2800"/>
              <a:t>Basic </a:t>
            </a:r>
            <a:r>
              <a:rPr lang="en-US" altLang="zh-CN" sz="2800" smtClean="0"/>
              <a:t>idea of LAF</a:t>
            </a:r>
            <a:endParaRPr lang="en-US" altLang="zh-CN" sz="2800"/>
          </a:p>
          <a:p>
            <a:pPr lvl="1"/>
            <a:r>
              <a:rPr lang="en-US" altLang="zh-CN" sz="2400" smtClean="0"/>
              <a:t>Greedily </a:t>
            </a:r>
            <a:r>
              <a:rPr lang="en-US" altLang="zh-CN" sz="2400"/>
              <a:t>assign the uncompleted tasks with the highest accuracy to each new worker</a:t>
            </a:r>
            <a:endParaRPr lang="zh-CN" altLang="en-US" sz="2400"/>
          </a:p>
        </p:txBody>
      </p:sp>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5" name="椭圆 14"/>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7" name="直接箭头连接符 16"/>
          <p:cNvCxnSpPr>
            <a:stCxn id="12" idx="6"/>
            <a:endCxn id="15"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5" idx="6"/>
            <a:endCxn id="15"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0" name="直接箭头连接符 19"/>
          <p:cNvCxnSpPr>
            <a:stCxn id="6" idx="6"/>
            <a:endCxn id="13"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1" name="直接箭头连接符 20"/>
          <p:cNvCxnSpPr>
            <a:stCxn id="6" idx="6"/>
            <a:endCxn id="14"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6" idx="6"/>
            <a:endCxn id="15"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3" name="直接箭头连接符 22"/>
          <p:cNvCxnSpPr>
            <a:stCxn id="7" idx="6"/>
            <a:endCxn id="13"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7" idx="6"/>
            <a:endCxn id="14"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7" idx="6"/>
            <a:endCxn id="15"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8" idx="6"/>
            <a:endCxn id="14"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8" idx="6"/>
            <a:endCxn id="13"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8" idx="6"/>
            <a:endCxn id="15"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9" idx="6"/>
            <a:endCxn id="13"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9" idx="6"/>
            <a:endCxn id="14"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9" idx="6"/>
            <a:endCxn id="15"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2" name="直接箭头连接符 31"/>
          <p:cNvCxnSpPr>
            <a:stCxn id="10" idx="6"/>
            <a:endCxn id="14"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3" name="直接箭头连接符 32"/>
          <p:cNvCxnSpPr>
            <a:stCxn id="10" idx="6"/>
            <a:endCxn id="13"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4" name="直接箭头连接符 33"/>
          <p:cNvCxnSpPr>
            <a:stCxn id="10" idx="6"/>
            <a:endCxn id="15"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5" name="直接箭头连接符 34"/>
          <p:cNvCxnSpPr>
            <a:stCxn id="11" idx="6"/>
            <a:endCxn id="14"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6" name="直接箭头连接符 35"/>
          <p:cNvCxnSpPr>
            <a:stCxn id="11" idx="6"/>
            <a:endCxn id="15"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7" name="直接箭头连接符 36"/>
          <p:cNvCxnSpPr>
            <a:stCxn id="11" idx="6"/>
            <a:endCxn id="13"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8" name="直接箭头连接符 37"/>
          <p:cNvCxnSpPr>
            <a:stCxn id="12" idx="6"/>
            <a:endCxn id="13"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9" name="直接箭头连接符 38"/>
          <p:cNvCxnSpPr>
            <a:stCxn id="12" idx="6"/>
            <a:endCxn id="14"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0" name="文本框 39"/>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3" name="文本框 42"/>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4" name="文本框 43"/>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5" name="文本框 44"/>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46" name="文本框 45"/>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47" name="文本框 46"/>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8" name="文本框 47"/>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9" name="文本框 48"/>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1522420" y="450495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50" name="文本框 49"/>
              <p:cNvSpPr txBox="1">
                <a:spLocks noRot="1" noChangeAspect="1" noMove="1" noResize="1" noEditPoints="1" noAdjustHandles="1" noChangeArrowheads="1" noChangeShapeType="1" noTextEdit="1"/>
              </p:cNvSpPr>
              <p:nvPr/>
            </p:nvSpPr>
            <p:spPr>
              <a:xfrm>
                <a:off x="1522420" y="4504951"/>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1" name="表格 50"/>
              <p:cNvGraphicFramePr>
                <a:graphicFrameLocks noGrp="1"/>
              </p:cNvGraphicFramePr>
              <p:nvPr>
                <p:extLst>
                  <p:ext uri="{D42A27DB-BD31-4B8C-83A1-F6EECF244321}">
                    <p14:modId xmlns:p14="http://schemas.microsoft.com/office/powerpoint/2010/main" val="1910377298"/>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𝟐</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𝟑</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𝟒</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51" name="表格 50"/>
              <p:cNvGraphicFramePr>
                <a:graphicFrameLocks noGrp="1"/>
              </p:cNvGraphicFramePr>
              <p:nvPr>
                <p:extLst>
                  <p:ext uri="{D42A27DB-BD31-4B8C-83A1-F6EECF244321}">
                    <p14:modId xmlns:p14="http://schemas.microsoft.com/office/powerpoint/2010/main" val="1910377298"/>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201639" r="-301923" b="-622951"/>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0.96</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301639" r="-301923" b="-522951"/>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0.96</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0.96</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408333" r="-301923" b="-431667"/>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0.98</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53" name="文本框 52"/>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13" name="椭圆 12"/>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6" name="直接箭头连接符 15"/>
          <p:cNvCxnSpPr>
            <a:stCxn id="5" idx="6"/>
            <a:endCxn id="13" idx="2"/>
          </p:cNvCxnSpPr>
          <p:nvPr/>
        </p:nvCxnSpPr>
        <p:spPr bwMode="auto">
          <a:xfrm>
            <a:off x="2135758" y="3200730"/>
            <a:ext cx="933584" cy="670369"/>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19" name="直接箭头连接符 18"/>
          <p:cNvCxnSpPr>
            <a:stCxn id="5" idx="6"/>
            <a:endCxn id="14" idx="2"/>
          </p:cNvCxnSpPr>
          <p:nvPr/>
        </p:nvCxnSpPr>
        <p:spPr bwMode="auto">
          <a:xfrm>
            <a:off x="2135758" y="3200730"/>
            <a:ext cx="933584" cy="1616706"/>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5" name="文本框 54"/>
              <p:cNvSpPr txBox="1"/>
              <p:nvPr/>
            </p:nvSpPr>
            <p:spPr>
              <a:xfrm>
                <a:off x="3472016" y="3725781"/>
                <a:ext cx="2576555"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r>
                        <a:rPr lang="en-US" altLang="zh-CN" b="1" i="1" smtClean="0">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𝟗𝟔</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b="1" i="1" smtClean="0">
                              <a:solidFill>
                                <a:schemeClr val="tx1"/>
                              </a:solidFill>
                              <a:latin typeface="Cambria Math" panose="02040503050406030204" pitchFamily="18" charset="0"/>
                            </a:rPr>
                            <m:t>𝟐</m:t>
                          </m:r>
                        </m:sup>
                      </m:sSup>
                      <m:r>
                        <a:rPr lang="en-US" altLang="zh-CN" b="1" i="1" smtClean="0">
                          <a:latin typeface="Cambria Math" panose="02040503050406030204" pitchFamily="18" charset="0"/>
                        </a:rPr>
                        <m:t>=</m:t>
                      </m:r>
                      <m:r>
                        <a:rPr lang="en-US" altLang="zh-CN" b="1" i="0" smtClean="0">
                          <a:solidFill>
                            <a:srgbClr val="00B0F0"/>
                          </a:solidFill>
                          <a:latin typeface="Cambria Math" panose="02040503050406030204" pitchFamily="18" charset="0"/>
                        </a:rPr>
                        <m:t>𝟎</m:t>
                      </m:r>
                      <m:r>
                        <a:rPr lang="en-US" altLang="zh-CN" b="1" i="0" smtClean="0">
                          <a:solidFill>
                            <a:srgbClr val="00B0F0"/>
                          </a:solidFill>
                          <a:latin typeface="Cambria Math" panose="02040503050406030204" pitchFamily="18" charset="0"/>
                        </a:rPr>
                        <m:t>.</m:t>
                      </m:r>
                      <m:r>
                        <a:rPr lang="en-US" altLang="zh-CN" b="1" i="0" smtClean="0">
                          <a:solidFill>
                            <a:srgbClr val="00B0F0"/>
                          </a:solidFill>
                          <a:latin typeface="Cambria Math" panose="02040503050406030204" pitchFamily="18" charset="0"/>
                        </a:rPr>
                        <m:t>𝟖𝟓</m:t>
                      </m:r>
                    </m:oMath>
                  </m:oMathPara>
                </a14:m>
                <a:endParaRPr lang="zh-CN" altLang="en-US" dirty="0">
                  <a:solidFill>
                    <a:srgbClr val="00B0F0"/>
                  </a:solidFill>
                </a:endParaRPr>
              </a:p>
            </p:txBody>
          </p:sp>
        </mc:Choice>
        <mc:Fallback xmlns="">
          <p:sp>
            <p:nvSpPr>
              <p:cNvPr id="55" name="文本框 54"/>
              <p:cNvSpPr txBox="1">
                <a:spLocks noRot="1" noChangeAspect="1" noMove="1" noResize="1" noEditPoints="1" noAdjustHandles="1" noChangeArrowheads="1" noChangeShapeType="1" noTextEdit="1"/>
              </p:cNvSpPr>
              <p:nvPr/>
            </p:nvSpPr>
            <p:spPr>
              <a:xfrm>
                <a:off x="3472016" y="3725781"/>
                <a:ext cx="2576555" cy="312586"/>
              </a:xfrm>
              <a:prstGeom prst="rect">
                <a:avLst/>
              </a:prstGeom>
              <a:blipFill>
                <a:blip r:embed="rId15"/>
                <a:stretch>
                  <a:fillRect b="-9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p:cNvSpPr txBox="1"/>
              <p:nvPr/>
            </p:nvSpPr>
            <p:spPr>
              <a:xfrm>
                <a:off x="3476209" y="4664843"/>
                <a:ext cx="2576555"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i="1" smtClean="0">
                          <a:latin typeface="Cambria Math" panose="02040503050406030204" pitchFamily="18" charset="0"/>
                        </a:rPr>
                        <m:t>𝟎</m:t>
                      </m:r>
                      <m:r>
                        <a:rPr lang="en-US" altLang="zh-CN" i="1" smtClean="0">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m:t>
                          </m:r>
                          <m:r>
                            <a:rPr lang="en-US" altLang="zh-CN" b="1" i="1" smtClean="0">
                              <a:solidFill>
                                <a:schemeClr val="tx1"/>
                              </a:solidFill>
                              <a:latin typeface="Cambria Math" panose="02040503050406030204" pitchFamily="18" charset="0"/>
                              <a:ea typeface="Cambria Math" panose="02040503050406030204" pitchFamily="18" charset="0"/>
                            </a:rPr>
                            <m:t>𝟖</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i="1">
                              <a:solidFill>
                                <a:schemeClr val="tx1"/>
                              </a:solidFill>
                              <a:latin typeface="Cambria Math" panose="02040503050406030204" pitchFamily="18" charset="0"/>
                            </a:rPr>
                            <m:t>𝟐</m:t>
                          </m:r>
                        </m:sup>
                      </m:sSup>
                      <m:r>
                        <a:rPr lang="en-US" altLang="zh-CN" i="1">
                          <a:latin typeface="Cambria Math" panose="02040503050406030204" pitchFamily="18" charset="0"/>
                        </a:rPr>
                        <m:t>=</m:t>
                      </m:r>
                      <m:r>
                        <a:rPr lang="en-US" altLang="zh-CN" smtClean="0">
                          <a:solidFill>
                            <a:srgbClr val="00B0F0"/>
                          </a:solidFill>
                          <a:latin typeface="Cambria Math" panose="02040503050406030204" pitchFamily="18" charset="0"/>
                        </a:rPr>
                        <m:t>𝟎</m:t>
                      </m:r>
                      <m:r>
                        <a:rPr lang="en-US" altLang="zh-CN" smtClean="0">
                          <a:solidFill>
                            <a:srgbClr val="00B0F0"/>
                          </a:solidFill>
                          <a:latin typeface="Cambria Math" panose="02040503050406030204" pitchFamily="18" charset="0"/>
                        </a:rPr>
                        <m:t>.</m:t>
                      </m:r>
                      <m:r>
                        <a:rPr lang="en-US" altLang="zh-CN" b="1" i="0" smtClean="0">
                          <a:solidFill>
                            <a:srgbClr val="00B0F0"/>
                          </a:solidFill>
                          <a:latin typeface="Cambria Math" panose="02040503050406030204" pitchFamily="18" charset="0"/>
                        </a:rPr>
                        <m:t>𝟗𝟐</m:t>
                      </m:r>
                    </m:oMath>
                  </m:oMathPara>
                </a14:m>
                <a:endParaRPr lang="zh-CN" altLang="en-US" dirty="0">
                  <a:solidFill>
                    <a:srgbClr val="00B0F0"/>
                  </a:solidFill>
                </a:endParaRPr>
              </a:p>
            </p:txBody>
          </p:sp>
        </mc:Choice>
        <mc:Fallback xmlns="">
          <p:sp>
            <p:nvSpPr>
              <p:cNvPr id="56" name="文本框 55"/>
              <p:cNvSpPr txBox="1">
                <a:spLocks noRot="1" noChangeAspect="1" noMove="1" noResize="1" noEditPoints="1" noAdjustHandles="1" noChangeArrowheads="1" noChangeShapeType="1" noTextEdit="1"/>
              </p:cNvSpPr>
              <p:nvPr/>
            </p:nvSpPr>
            <p:spPr>
              <a:xfrm>
                <a:off x="3476209" y="4664843"/>
                <a:ext cx="2576555" cy="312586"/>
              </a:xfrm>
              <a:prstGeom prst="rect">
                <a:avLst/>
              </a:prstGeom>
              <a:blipFill>
                <a:blip r:embed="rId16"/>
                <a:stretch>
                  <a:fillRect b="-7692"/>
                </a:stretch>
              </a:blipFill>
            </p:spPr>
            <p:txBody>
              <a:bodyPr/>
              <a:lstStyle/>
              <a:p>
                <a:r>
                  <a:rPr lang="zh-CN" altLang="en-US">
                    <a:noFill/>
                  </a:rPr>
                  <a:t> </a:t>
                </a:r>
              </a:p>
            </p:txBody>
          </p:sp>
        </mc:Fallback>
      </mc:AlternateContent>
      <p:sp>
        <p:nvSpPr>
          <p:cNvPr id="57" name="文本框 56"/>
          <p:cNvSpPr txBox="1"/>
          <p:nvPr/>
        </p:nvSpPr>
        <p:spPr>
          <a:xfrm>
            <a:off x="3501257" y="5627594"/>
            <a:ext cx="2576555" cy="307777"/>
          </a:xfrm>
          <a:prstGeom prst="rect">
            <a:avLst/>
          </a:prstGeom>
          <a:noFill/>
        </p:spPr>
        <p:txBody>
          <a:bodyPr wrap="square" rtlCol="0">
            <a:spAutoFit/>
          </a:bodyPr>
          <a:lstStyle/>
          <a:p>
            <a:r>
              <a:rPr lang="en-US" altLang="zh-CN"/>
              <a:t>0</a:t>
            </a:r>
            <a:endParaRPr lang="zh-CN" altLang="en-US"/>
          </a:p>
        </p:txBody>
      </p: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2" name="灯片编号占位符 51"/>
          <p:cNvSpPr>
            <a:spLocks noGrp="1"/>
          </p:cNvSpPr>
          <p:nvPr>
            <p:ph type="sldNum" sz="quarter" idx="12"/>
          </p:nvPr>
        </p:nvSpPr>
        <p:spPr/>
        <p:txBody>
          <a:bodyPr/>
          <a:lstStyle/>
          <a:p>
            <a:pPr>
              <a:defRPr/>
            </a:pPr>
            <a:fld id="{73697CC5-BB9E-487E-AFF3-8F5506CF83B5}" type="slidenum">
              <a:rPr lang="en-US" altLang="ko-KR" smtClean="0"/>
              <a:pPr>
                <a:defRPr/>
              </a:pPr>
              <a:t>25</a:t>
            </a:fld>
            <a:endParaRPr lang="en-US" altLang="ko-KR"/>
          </a:p>
        </p:txBody>
      </p:sp>
    </p:spTree>
    <p:extLst>
      <p:ext uri="{BB962C8B-B14F-4D97-AF65-F5344CB8AC3E}">
        <p14:creationId xmlns:p14="http://schemas.microsoft.com/office/powerpoint/2010/main" val="2399195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mtClean="0"/>
              <a:t>Greedy Algorithm</a:t>
            </a:r>
            <a:endParaRPr lang="zh-CN" altLang="en-US"/>
          </a:p>
        </p:txBody>
      </p:sp>
      <p:sp>
        <p:nvSpPr>
          <p:cNvPr id="3" name="内容占位符 2"/>
          <p:cNvSpPr>
            <a:spLocks noGrp="1"/>
          </p:cNvSpPr>
          <p:nvPr>
            <p:ph idx="1"/>
          </p:nvPr>
        </p:nvSpPr>
        <p:spPr/>
        <p:txBody>
          <a:bodyPr/>
          <a:lstStyle/>
          <a:p>
            <a:r>
              <a:rPr lang="en-US" altLang="zh-CN" sz="2800"/>
              <a:t>Basic </a:t>
            </a:r>
            <a:r>
              <a:rPr lang="en-US" altLang="zh-CN" sz="2800" smtClean="0"/>
              <a:t>idea of LAF</a:t>
            </a:r>
          </a:p>
          <a:p>
            <a:pPr lvl="1"/>
            <a:r>
              <a:rPr lang="en-US" altLang="zh-CN" sz="2400" smtClean="0"/>
              <a:t>Greedily </a:t>
            </a:r>
            <a:r>
              <a:rPr lang="en-US" altLang="zh-CN" sz="2400"/>
              <a:t>assign the uncompleted tasks with the highest accuracy to each new worker</a:t>
            </a:r>
            <a:endParaRPr lang="zh-CN" altLang="en-US" sz="2400"/>
          </a:p>
        </p:txBody>
      </p:sp>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5" name="椭圆 14"/>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7" name="直接箭头连接符 16"/>
          <p:cNvCxnSpPr>
            <a:stCxn id="12" idx="6"/>
            <a:endCxn id="15"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5" idx="6"/>
            <a:endCxn id="15"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6" idx="6"/>
            <a:endCxn id="15"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3" name="直接箭头连接符 22"/>
          <p:cNvCxnSpPr>
            <a:stCxn id="7" idx="6"/>
            <a:endCxn id="13"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7" idx="6"/>
            <a:endCxn id="14"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7" idx="6"/>
            <a:endCxn id="15"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8" idx="6"/>
            <a:endCxn id="14"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8" idx="6"/>
            <a:endCxn id="13"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8" idx="6"/>
            <a:endCxn id="15"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9" idx="6"/>
            <a:endCxn id="13"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9" idx="6"/>
            <a:endCxn id="14"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9" idx="6"/>
            <a:endCxn id="15"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2" name="直接箭头连接符 31"/>
          <p:cNvCxnSpPr>
            <a:stCxn id="10" idx="6"/>
            <a:endCxn id="14"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3" name="直接箭头连接符 32"/>
          <p:cNvCxnSpPr>
            <a:stCxn id="10" idx="6"/>
            <a:endCxn id="13"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4" name="直接箭头连接符 33"/>
          <p:cNvCxnSpPr>
            <a:stCxn id="10" idx="6"/>
            <a:endCxn id="15"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5" name="直接箭头连接符 34"/>
          <p:cNvCxnSpPr>
            <a:stCxn id="11" idx="6"/>
            <a:endCxn id="14"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6" name="直接箭头连接符 35"/>
          <p:cNvCxnSpPr>
            <a:stCxn id="11" idx="6"/>
            <a:endCxn id="15"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7" name="直接箭头连接符 36"/>
          <p:cNvCxnSpPr>
            <a:stCxn id="11" idx="6"/>
            <a:endCxn id="13"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8" name="直接箭头连接符 37"/>
          <p:cNvCxnSpPr>
            <a:stCxn id="12" idx="6"/>
            <a:endCxn id="13"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9" name="直接箭头连接符 38"/>
          <p:cNvCxnSpPr>
            <a:stCxn id="12" idx="6"/>
            <a:endCxn id="14"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0" name="文本框 39"/>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3" name="文本框 42"/>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4" name="文本框 43"/>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5" name="文本框 44"/>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46" name="文本框 45"/>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47" name="文本框 46"/>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8" name="文本框 47"/>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9" name="文本框 48"/>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1522420" y="450495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50" name="文本框 49"/>
              <p:cNvSpPr txBox="1">
                <a:spLocks noRot="1" noChangeAspect="1" noMove="1" noResize="1" noEditPoints="1" noAdjustHandles="1" noChangeArrowheads="1" noChangeShapeType="1" noTextEdit="1"/>
              </p:cNvSpPr>
              <p:nvPr/>
            </p:nvSpPr>
            <p:spPr>
              <a:xfrm>
                <a:off x="1522420" y="4504951"/>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1" name="表格 50"/>
              <p:cNvGraphicFramePr>
                <a:graphicFrameLocks noGrp="1"/>
              </p:cNvGraphicFramePr>
              <p:nvPr>
                <p:extLst>
                  <p:ext uri="{D42A27DB-BD31-4B8C-83A1-F6EECF244321}">
                    <p14:modId xmlns:p14="http://schemas.microsoft.com/office/powerpoint/2010/main" val="2718419388"/>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𝟑</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𝟒</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51" name="表格 50"/>
              <p:cNvGraphicFramePr>
                <a:graphicFrameLocks noGrp="1"/>
              </p:cNvGraphicFramePr>
              <p:nvPr>
                <p:extLst>
                  <p:ext uri="{D42A27DB-BD31-4B8C-83A1-F6EECF244321}">
                    <p14:modId xmlns:p14="http://schemas.microsoft.com/office/powerpoint/2010/main" val="2718419388"/>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301639" r="-301923" b="-522951"/>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0.96</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0.96</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408333" r="-301923" b="-431667"/>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0.98</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53" name="文本框 52"/>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13" name="椭圆 12"/>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6" name="直接箭头连接符 15"/>
          <p:cNvCxnSpPr>
            <a:stCxn id="5" idx="6"/>
            <a:endCxn id="13"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19" name="直接箭头连接符 18"/>
          <p:cNvCxnSpPr>
            <a:stCxn id="5" idx="6"/>
            <a:endCxn id="14"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5" name="文本框 54"/>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r>
                        <a:rPr lang="en-US" altLang="zh-CN" b="1" i="1" smtClean="0">
                          <a:latin typeface="Cambria Math" panose="02040503050406030204" pitchFamily="18" charset="0"/>
                        </a:rPr>
                        <m:t>.</m:t>
                      </m:r>
                      <m:r>
                        <a:rPr lang="en-US" altLang="zh-CN" b="1" i="1" smtClean="0">
                          <a:latin typeface="Cambria Math" panose="02040503050406030204" pitchFamily="18" charset="0"/>
                        </a:rPr>
                        <m:t>𝟖𝟓</m:t>
                      </m:r>
                      <m:r>
                        <a:rPr lang="en-US" altLang="zh-CN" b="1" i="1" smtClean="0">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m:t>
                          </m:r>
                          <m:r>
                            <a:rPr lang="en-US" altLang="zh-CN" b="1" i="1" smtClean="0">
                              <a:solidFill>
                                <a:schemeClr val="tx1"/>
                              </a:solidFill>
                              <a:latin typeface="Cambria Math" panose="02040503050406030204" pitchFamily="18" charset="0"/>
                              <a:ea typeface="Cambria Math" panose="02040503050406030204" pitchFamily="18" charset="0"/>
                            </a:rPr>
                            <m:t>𝟖</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b="1" i="1" smtClean="0">
                              <a:solidFill>
                                <a:schemeClr val="tx1"/>
                              </a:solidFill>
                              <a:latin typeface="Cambria Math" panose="02040503050406030204" pitchFamily="18" charset="0"/>
                            </a:rPr>
                            <m:t>𝟐</m:t>
                          </m:r>
                        </m:sup>
                      </m:sSup>
                      <m:r>
                        <a:rPr lang="en-US" altLang="zh-CN" b="1" i="1" smtClean="0">
                          <a:latin typeface="Cambria Math" panose="02040503050406030204" pitchFamily="18" charset="0"/>
                        </a:rPr>
                        <m:t>=</m:t>
                      </m:r>
                      <m:r>
                        <a:rPr lang="en-US" altLang="zh-CN" b="1" i="0" smtClean="0">
                          <a:solidFill>
                            <a:srgbClr val="00B0F0"/>
                          </a:solidFill>
                          <a:latin typeface="Cambria Math" panose="02040503050406030204" pitchFamily="18" charset="0"/>
                        </a:rPr>
                        <m:t>𝟏</m:t>
                      </m:r>
                      <m:r>
                        <a:rPr lang="en-US" altLang="zh-CN" b="1" i="0" smtClean="0">
                          <a:solidFill>
                            <a:srgbClr val="00B0F0"/>
                          </a:solidFill>
                          <a:latin typeface="Cambria Math" panose="02040503050406030204" pitchFamily="18" charset="0"/>
                        </a:rPr>
                        <m:t>.</m:t>
                      </m:r>
                      <m:r>
                        <a:rPr lang="en-US" altLang="zh-CN" b="1" i="0" smtClean="0">
                          <a:solidFill>
                            <a:srgbClr val="00B0F0"/>
                          </a:solidFill>
                          <a:latin typeface="Cambria Math" panose="02040503050406030204" pitchFamily="18" charset="0"/>
                        </a:rPr>
                        <m:t>𝟕𝟕</m:t>
                      </m:r>
                    </m:oMath>
                  </m:oMathPara>
                </a14:m>
                <a:endParaRPr lang="zh-CN" altLang="en-US">
                  <a:solidFill>
                    <a:srgbClr val="00B0F0"/>
                  </a:solidFill>
                </a:endParaRPr>
              </a:p>
            </p:txBody>
          </p:sp>
        </mc:Choice>
        <mc:Fallback xmlns="">
          <p:sp>
            <p:nvSpPr>
              <p:cNvPr id="55" name="文本框 54"/>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5"/>
                <a:stretch>
                  <a:fillRect b="-9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i="1" smtClean="0">
                          <a:latin typeface="Cambria Math" panose="02040503050406030204" pitchFamily="18" charset="0"/>
                        </a:rPr>
                        <m:t>𝟎</m:t>
                      </m:r>
                      <m:r>
                        <a:rPr lang="en-US" altLang="zh-CN" b="1" i="1" smtClean="0">
                          <a:latin typeface="Cambria Math" panose="02040503050406030204" pitchFamily="18" charset="0"/>
                        </a:rPr>
                        <m:t>.</m:t>
                      </m:r>
                      <m:r>
                        <a:rPr lang="en-US" altLang="zh-CN" b="1" i="1" smtClean="0">
                          <a:latin typeface="Cambria Math" panose="02040503050406030204" pitchFamily="18" charset="0"/>
                        </a:rPr>
                        <m:t>𝟗𝟐</m:t>
                      </m:r>
                      <m:r>
                        <a:rPr lang="en-US" altLang="zh-CN" i="1" smtClean="0">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m:t>
                          </m:r>
                          <m:r>
                            <a:rPr lang="en-US" altLang="zh-CN" b="1" i="1" smtClean="0">
                              <a:solidFill>
                                <a:schemeClr val="tx1"/>
                              </a:solidFill>
                              <a:latin typeface="Cambria Math" panose="02040503050406030204" pitchFamily="18" charset="0"/>
                              <a:ea typeface="Cambria Math" panose="02040503050406030204" pitchFamily="18" charset="0"/>
                            </a:rPr>
                            <m:t>𝟔</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i="1">
                              <a:solidFill>
                                <a:schemeClr val="tx1"/>
                              </a:solidFill>
                              <a:latin typeface="Cambria Math" panose="02040503050406030204" pitchFamily="18" charset="0"/>
                            </a:rPr>
                            <m:t>𝟐</m:t>
                          </m:r>
                        </m:sup>
                      </m:sSup>
                      <m:r>
                        <a:rPr lang="en-US" altLang="zh-CN" i="1">
                          <a:latin typeface="Cambria Math" panose="02040503050406030204" pitchFamily="18" charset="0"/>
                        </a:rPr>
                        <m:t>=</m:t>
                      </m:r>
                      <m:r>
                        <a:rPr lang="en-US" altLang="zh-CN" b="1" i="1" smtClean="0">
                          <a:solidFill>
                            <a:srgbClr val="00B0F0"/>
                          </a:solidFill>
                          <a:latin typeface="Cambria Math" panose="02040503050406030204" pitchFamily="18" charset="0"/>
                        </a:rPr>
                        <m:t>𝟏</m:t>
                      </m:r>
                      <m:r>
                        <a:rPr lang="en-US" altLang="zh-CN" b="1" i="1" smtClean="0">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𝟕𝟕</m:t>
                      </m:r>
                    </m:oMath>
                  </m:oMathPara>
                </a14:m>
                <a:endParaRPr lang="zh-CN" altLang="en-US">
                  <a:solidFill>
                    <a:srgbClr val="00B0F0"/>
                  </a:solidFill>
                </a:endParaRPr>
              </a:p>
            </p:txBody>
          </p:sp>
        </mc:Choice>
        <mc:Fallback xmlns="">
          <p:sp>
            <p:nvSpPr>
              <p:cNvPr id="56" name="文本框 55"/>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6"/>
                <a:stretch>
                  <a:fillRect b="-7692"/>
                </a:stretch>
              </a:blipFill>
            </p:spPr>
            <p:txBody>
              <a:bodyPr/>
              <a:lstStyle/>
              <a:p>
                <a:r>
                  <a:rPr lang="zh-CN" altLang="en-US">
                    <a:noFill/>
                  </a:rPr>
                  <a:t> </a:t>
                </a:r>
              </a:p>
            </p:txBody>
          </p:sp>
        </mc:Fallback>
      </mc:AlternateContent>
      <p:sp>
        <p:nvSpPr>
          <p:cNvPr id="57" name="文本框 56"/>
          <p:cNvSpPr txBox="1"/>
          <p:nvPr/>
        </p:nvSpPr>
        <p:spPr>
          <a:xfrm>
            <a:off x="3501257" y="5627594"/>
            <a:ext cx="2576555" cy="307777"/>
          </a:xfrm>
          <a:prstGeom prst="rect">
            <a:avLst/>
          </a:prstGeom>
          <a:noFill/>
        </p:spPr>
        <p:txBody>
          <a:bodyPr wrap="square" rtlCol="0">
            <a:spAutoFit/>
          </a:bodyPr>
          <a:lstStyle/>
          <a:p>
            <a:r>
              <a:rPr lang="en-US" altLang="zh-CN"/>
              <a:t>0</a:t>
            </a:r>
            <a:endParaRPr lang="zh-CN" altLang="en-US"/>
          </a:p>
        </p:txBody>
      </p:sp>
      <p:cxnSp>
        <p:nvCxnSpPr>
          <p:cNvPr id="20" name="直接箭头连接符 19"/>
          <p:cNvCxnSpPr>
            <a:stCxn id="6" idx="6"/>
            <a:endCxn id="13" idx="2"/>
          </p:cNvCxnSpPr>
          <p:nvPr/>
        </p:nvCxnSpPr>
        <p:spPr bwMode="auto">
          <a:xfrm>
            <a:off x="2135758" y="3691099"/>
            <a:ext cx="933584" cy="180000"/>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21" name="直接箭头连接符 20"/>
          <p:cNvCxnSpPr>
            <a:stCxn id="6" idx="6"/>
            <a:endCxn id="14" idx="2"/>
          </p:cNvCxnSpPr>
          <p:nvPr/>
        </p:nvCxnSpPr>
        <p:spPr bwMode="auto">
          <a:xfrm>
            <a:off x="2135758" y="3691099"/>
            <a:ext cx="933584" cy="1126337"/>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2" name="灯片编号占位符 51"/>
          <p:cNvSpPr>
            <a:spLocks noGrp="1"/>
          </p:cNvSpPr>
          <p:nvPr>
            <p:ph type="sldNum" sz="quarter" idx="12"/>
          </p:nvPr>
        </p:nvSpPr>
        <p:spPr/>
        <p:txBody>
          <a:bodyPr/>
          <a:lstStyle/>
          <a:p>
            <a:pPr>
              <a:defRPr/>
            </a:pPr>
            <a:fld id="{73697CC5-BB9E-487E-AFF3-8F5506CF83B5}" type="slidenum">
              <a:rPr lang="en-US" altLang="ko-KR" smtClean="0"/>
              <a:pPr>
                <a:defRPr/>
              </a:pPr>
              <a:t>26</a:t>
            </a:fld>
            <a:endParaRPr lang="en-US" altLang="ko-KR"/>
          </a:p>
        </p:txBody>
      </p:sp>
    </p:spTree>
    <p:extLst>
      <p:ext uri="{BB962C8B-B14F-4D97-AF65-F5344CB8AC3E}">
        <p14:creationId xmlns:p14="http://schemas.microsoft.com/office/powerpoint/2010/main" val="2106941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mtClean="0"/>
              <a:t>Greedy Algorithm</a:t>
            </a:r>
            <a:endParaRPr lang="zh-CN" altLang="en-US"/>
          </a:p>
        </p:txBody>
      </p:sp>
      <p:sp>
        <p:nvSpPr>
          <p:cNvPr id="3" name="内容占位符 2"/>
          <p:cNvSpPr>
            <a:spLocks noGrp="1"/>
          </p:cNvSpPr>
          <p:nvPr>
            <p:ph idx="1"/>
          </p:nvPr>
        </p:nvSpPr>
        <p:spPr/>
        <p:txBody>
          <a:bodyPr/>
          <a:lstStyle/>
          <a:p>
            <a:r>
              <a:rPr lang="en-US" altLang="zh-CN" sz="2800"/>
              <a:t>Basic idea of </a:t>
            </a:r>
            <a:r>
              <a:rPr lang="en-US" altLang="zh-CN" sz="2800" smtClean="0"/>
              <a:t>LAF</a:t>
            </a:r>
          </a:p>
          <a:p>
            <a:pPr lvl="1"/>
            <a:r>
              <a:rPr lang="en-US" altLang="zh-CN" sz="2400" smtClean="0"/>
              <a:t>Greedily </a:t>
            </a:r>
            <a:r>
              <a:rPr lang="en-US" altLang="zh-CN" sz="2400"/>
              <a:t>assign the uncompleted tasks with the highest accuracy to each new worker</a:t>
            </a:r>
            <a:endParaRPr lang="zh-CN" altLang="en-US" sz="2400"/>
          </a:p>
        </p:txBody>
      </p:sp>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5" name="椭圆 14"/>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7" name="直接箭头连接符 16"/>
          <p:cNvCxnSpPr>
            <a:stCxn id="12" idx="6"/>
            <a:endCxn id="15"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5" idx="6"/>
            <a:endCxn id="15"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6" idx="6"/>
            <a:endCxn id="15"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8" idx="6"/>
            <a:endCxn id="14"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8" idx="6"/>
            <a:endCxn id="13"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8" idx="6"/>
            <a:endCxn id="15"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9" idx="6"/>
            <a:endCxn id="13"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9" idx="6"/>
            <a:endCxn id="14"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9" idx="6"/>
            <a:endCxn id="15"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2" name="直接箭头连接符 31"/>
          <p:cNvCxnSpPr>
            <a:stCxn id="10" idx="6"/>
            <a:endCxn id="14"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3" name="直接箭头连接符 32"/>
          <p:cNvCxnSpPr>
            <a:stCxn id="10" idx="6"/>
            <a:endCxn id="13"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4" name="直接箭头连接符 33"/>
          <p:cNvCxnSpPr>
            <a:stCxn id="10" idx="6"/>
            <a:endCxn id="15"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5" name="直接箭头连接符 34"/>
          <p:cNvCxnSpPr>
            <a:stCxn id="11" idx="6"/>
            <a:endCxn id="14"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6" name="直接箭头连接符 35"/>
          <p:cNvCxnSpPr>
            <a:stCxn id="11" idx="6"/>
            <a:endCxn id="15"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7" name="直接箭头连接符 36"/>
          <p:cNvCxnSpPr>
            <a:stCxn id="11" idx="6"/>
            <a:endCxn id="13"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8" name="直接箭头连接符 37"/>
          <p:cNvCxnSpPr>
            <a:stCxn id="12" idx="6"/>
            <a:endCxn id="13"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9" name="直接箭头连接符 38"/>
          <p:cNvCxnSpPr>
            <a:stCxn id="12" idx="6"/>
            <a:endCxn id="14"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0" name="文本框 39"/>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3" name="文本框 42"/>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4" name="文本框 43"/>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5" name="文本框 44"/>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46" name="文本框 45"/>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47" name="文本框 46"/>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8" name="文本框 47"/>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9" name="文本框 48"/>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1522420" y="450495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50" name="文本框 49"/>
              <p:cNvSpPr txBox="1">
                <a:spLocks noRot="1" noChangeAspect="1" noMove="1" noResize="1" noEditPoints="1" noAdjustHandles="1" noChangeArrowheads="1" noChangeShapeType="1" noTextEdit="1"/>
              </p:cNvSpPr>
              <p:nvPr/>
            </p:nvSpPr>
            <p:spPr>
              <a:xfrm>
                <a:off x="1522420" y="4504951"/>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1" name="表格 50"/>
              <p:cNvGraphicFramePr>
                <a:graphicFrameLocks noGrp="1"/>
              </p:cNvGraphicFramePr>
              <p:nvPr>
                <p:extLst>
                  <p:ext uri="{D42A27DB-BD31-4B8C-83A1-F6EECF244321}">
                    <p14:modId xmlns:p14="http://schemas.microsoft.com/office/powerpoint/2010/main" val="416524811"/>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𝟒</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51" name="表格 50"/>
              <p:cNvGraphicFramePr>
                <a:graphicFrameLocks noGrp="1"/>
              </p:cNvGraphicFramePr>
              <p:nvPr>
                <p:extLst>
                  <p:ext uri="{D42A27DB-BD31-4B8C-83A1-F6EECF244321}">
                    <p14:modId xmlns:p14="http://schemas.microsoft.com/office/powerpoint/2010/main" val="416524811"/>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408333" r="-301923" b="-431667"/>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0.98</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53" name="文本框 52"/>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13" name="椭圆 12"/>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6" name="直接箭头连接符 15"/>
          <p:cNvCxnSpPr>
            <a:stCxn id="5" idx="6"/>
            <a:endCxn id="13"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19" name="直接箭头连接符 18"/>
          <p:cNvCxnSpPr>
            <a:stCxn id="5" idx="6"/>
            <a:endCxn id="14"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5" name="文本框 54"/>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𝟕𝟕</m:t>
                      </m:r>
                      <m:r>
                        <a:rPr lang="en-US" altLang="zh-CN" b="1" i="1" smtClean="0">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m:t>
                          </m:r>
                          <m:r>
                            <a:rPr lang="en-US" altLang="zh-CN" b="1" i="1" smtClean="0">
                              <a:solidFill>
                                <a:schemeClr val="tx1"/>
                              </a:solidFill>
                              <a:latin typeface="Cambria Math" panose="02040503050406030204" pitchFamily="18" charset="0"/>
                              <a:ea typeface="Cambria Math" panose="02040503050406030204" pitchFamily="18" charset="0"/>
                            </a:rPr>
                            <m:t>𝟖</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b="1" i="1" smtClean="0">
                              <a:solidFill>
                                <a:schemeClr val="tx1"/>
                              </a:solidFill>
                              <a:latin typeface="Cambria Math" panose="02040503050406030204" pitchFamily="18" charset="0"/>
                            </a:rPr>
                            <m:t>𝟐</m:t>
                          </m:r>
                        </m:sup>
                      </m:sSup>
                      <m:r>
                        <a:rPr lang="en-US" altLang="zh-CN" b="1" i="1" smtClean="0">
                          <a:latin typeface="Cambria Math" panose="02040503050406030204" pitchFamily="18" charset="0"/>
                        </a:rPr>
                        <m:t>=</m:t>
                      </m:r>
                      <m:r>
                        <a:rPr lang="en-US" altLang="zh-CN" b="1" i="0" smtClean="0">
                          <a:solidFill>
                            <a:srgbClr val="00B0F0"/>
                          </a:solidFill>
                          <a:latin typeface="Cambria Math" panose="02040503050406030204" pitchFamily="18" charset="0"/>
                        </a:rPr>
                        <m:t>𝟐</m:t>
                      </m:r>
                      <m:r>
                        <a:rPr lang="en-US" altLang="zh-CN" b="1" i="0" smtClean="0">
                          <a:solidFill>
                            <a:srgbClr val="00B0F0"/>
                          </a:solidFill>
                          <a:latin typeface="Cambria Math" panose="02040503050406030204" pitchFamily="18" charset="0"/>
                        </a:rPr>
                        <m:t>.</m:t>
                      </m:r>
                      <m:r>
                        <a:rPr lang="en-US" altLang="zh-CN" b="1" i="0" smtClean="0">
                          <a:solidFill>
                            <a:srgbClr val="00B0F0"/>
                          </a:solidFill>
                          <a:latin typeface="Cambria Math" panose="02040503050406030204" pitchFamily="18" charset="0"/>
                        </a:rPr>
                        <m:t>𝟔𝟗</m:t>
                      </m:r>
                    </m:oMath>
                  </m:oMathPara>
                </a14:m>
                <a:endParaRPr lang="zh-CN" altLang="en-US">
                  <a:solidFill>
                    <a:srgbClr val="00B0F0"/>
                  </a:solidFill>
                </a:endParaRPr>
              </a:p>
            </p:txBody>
          </p:sp>
        </mc:Choice>
        <mc:Fallback xmlns="">
          <p:sp>
            <p:nvSpPr>
              <p:cNvPr id="55" name="文本框 54"/>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5"/>
                <a:stretch>
                  <a:fillRect b="-9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solidFill>
                            <a:schemeClr val="tx1"/>
                          </a:solidFill>
                          <a:latin typeface="Cambria Math" panose="02040503050406030204" pitchFamily="18" charset="0"/>
                        </a:rPr>
                        <m:t>𝟏</m:t>
                      </m:r>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𝟕𝟕</m:t>
                      </m:r>
                      <m:r>
                        <a:rPr lang="en-US" altLang="zh-CN" i="1">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𝟗𝟔</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i="1">
                              <a:solidFill>
                                <a:schemeClr val="tx1"/>
                              </a:solidFill>
                              <a:latin typeface="Cambria Math" panose="02040503050406030204" pitchFamily="18" charset="0"/>
                            </a:rPr>
                            <m:t>𝟐</m:t>
                          </m:r>
                        </m:sup>
                      </m:sSup>
                      <m:r>
                        <a:rPr lang="en-US" altLang="zh-CN" i="1">
                          <a:latin typeface="Cambria Math" panose="02040503050406030204" pitchFamily="18" charset="0"/>
                        </a:rPr>
                        <m:t>=</m:t>
                      </m:r>
                      <m:r>
                        <a:rPr lang="en-US" altLang="zh-CN" b="1" i="0" smtClean="0">
                          <a:solidFill>
                            <a:srgbClr val="00B0F0"/>
                          </a:solidFill>
                          <a:latin typeface="Cambria Math" panose="02040503050406030204" pitchFamily="18" charset="0"/>
                        </a:rPr>
                        <m:t>𝟐</m:t>
                      </m:r>
                      <m:r>
                        <a:rPr lang="en-US" altLang="zh-CN">
                          <a:solidFill>
                            <a:srgbClr val="00B0F0"/>
                          </a:solidFill>
                          <a:latin typeface="Cambria Math" panose="02040503050406030204" pitchFamily="18" charset="0"/>
                        </a:rPr>
                        <m:t>.</m:t>
                      </m:r>
                      <m:r>
                        <a:rPr lang="en-US" altLang="zh-CN" b="1" i="0" smtClean="0">
                          <a:solidFill>
                            <a:srgbClr val="00B0F0"/>
                          </a:solidFill>
                          <a:latin typeface="Cambria Math" panose="02040503050406030204" pitchFamily="18" charset="0"/>
                        </a:rPr>
                        <m:t>𝟔𝟐</m:t>
                      </m:r>
                    </m:oMath>
                  </m:oMathPara>
                </a14:m>
                <a:endParaRPr lang="zh-CN" altLang="en-US">
                  <a:solidFill>
                    <a:schemeClr val="tx1"/>
                  </a:solidFill>
                </a:endParaRPr>
              </a:p>
            </p:txBody>
          </p:sp>
        </mc:Choice>
        <mc:Fallback xmlns="">
          <p:sp>
            <p:nvSpPr>
              <p:cNvPr id="56" name="文本框 55"/>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6"/>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p:cNvSpPr txBox="1"/>
              <p:nvPr/>
            </p:nvSpPr>
            <p:spPr>
              <a:xfrm>
                <a:off x="3501257" y="5627594"/>
                <a:ext cx="2576555"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oMath>
                  </m:oMathPara>
                </a14:m>
                <a:endParaRPr lang="zh-CN" altLang="en-US">
                  <a:solidFill>
                    <a:srgbClr val="00B0F0"/>
                  </a:solidFill>
                </a:endParaRPr>
              </a:p>
            </p:txBody>
          </p:sp>
        </mc:Choice>
        <mc:Fallback xmlns="">
          <p:sp>
            <p:nvSpPr>
              <p:cNvPr id="57" name="文本框 56"/>
              <p:cNvSpPr txBox="1">
                <a:spLocks noRot="1" noChangeAspect="1" noMove="1" noResize="1" noEditPoints="1" noAdjustHandles="1" noChangeArrowheads="1" noChangeShapeType="1" noTextEdit="1"/>
              </p:cNvSpPr>
              <p:nvPr/>
            </p:nvSpPr>
            <p:spPr>
              <a:xfrm>
                <a:off x="3501257" y="5627594"/>
                <a:ext cx="2576555" cy="312586"/>
              </a:xfrm>
              <a:prstGeom prst="rect">
                <a:avLst/>
              </a:prstGeom>
              <a:blipFill rotWithShape="0">
                <a:blip r:embed="rId17"/>
                <a:stretch>
                  <a:fillRect/>
                </a:stretch>
              </a:blipFill>
            </p:spPr>
            <p:txBody>
              <a:bodyPr/>
              <a:lstStyle/>
              <a:p>
                <a:r>
                  <a:rPr lang="zh-CN" altLang="en-US">
                    <a:noFill/>
                  </a:rPr>
                  <a:t> </a:t>
                </a:r>
              </a:p>
            </p:txBody>
          </p:sp>
        </mc:Fallback>
      </mc:AlternateContent>
      <p:cxnSp>
        <p:nvCxnSpPr>
          <p:cNvPr id="20" name="直接箭头连接符 19"/>
          <p:cNvCxnSpPr>
            <a:stCxn id="6" idx="6"/>
            <a:endCxn id="13"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1" name="直接箭头连接符 20"/>
          <p:cNvCxnSpPr>
            <a:stCxn id="6" idx="6"/>
            <a:endCxn id="14"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3" name="直接箭头连接符 22"/>
          <p:cNvCxnSpPr>
            <a:stCxn id="7" idx="6"/>
            <a:endCxn id="13" idx="2"/>
          </p:cNvCxnSpPr>
          <p:nvPr/>
        </p:nvCxnSpPr>
        <p:spPr bwMode="auto">
          <a:xfrm flipV="1">
            <a:off x="2135758" y="3871099"/>
            <a:ext cx="933584" cy="310369"/>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25" name="直接箭头连接符 24"/>
          <p:cNvCxnSpPr>
            <a:stCxn id="7" idx="6"/>
            <a:endCxn id="15"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7" idx="6"/>
            <a:endCxn id="14" idx="2"/>
          </p:cNvCxnSpPr>
          <p:nvPr/>
        </p:nvCxnSpPr>
        <p:spPr bwMode="auto">
          <a:xfrm>
            <a:off x="2135758" y="4181468"/>
            <a:ext cx="933584" cy="635968"/>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2" name="灯片编号占位符 51"/>
          <p:cNvSpPr>
            <a:spLocks noGrp="1"/>
          </p:cNvSpPr>
          <p:nvPr>
            <p:ph type="sldNum" sz="quarter" idx="12"/>
          </p:nvPr>
        </p:nvSpPr>
        <p:spPr/>
        <p:txBody>
          <a:bodyPr/>
          <a:lstStyle/>
          <a:p>
            <a:pPr>
              <a:defRPr/>
            </a:pPr>
            <a:fld id="{73697CC5-BB9E-487E-AFF3-8F5506CF83B5}" type="slidenum">
              <a:rPr lang="en-US" altLang="ko-KR" smtClean="0"/>
              <a:pPr>
                <a:defRPr/>
              </a:pPr>
              <a:t>27</a:t>
            </a:fld>
            <a:endParaRPr lang="en-US" altLang="ko-KR"/>
          </a:p>
        </p:txBody>
      </p:sp>
    </p:spTree>
    <p:extLst>
      <p:ext uri="{BB962C8B-B14F-4D97-AF65-F5344CB8AC3E}">
        <p14:creationId xmlns:p14="http://schemas.microsoft.com/office/powerpoint/2010/main" val="1500013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mtClean="0"/>
              <a:t>Greedy Algorithm</a:t>
            </a:r>
            <a:endParaRPr lang="zh-CN" altLang="en-US"/>
          </a:p>
        </p:txBody>
      </p:sp>
      <p:sp>
        <p:nvSpPr>
          <p:cNvPr id="3" name="内容占位符 2"/>
          <p:cNvSpPr>
            <a:spLocks noGrp="1"/>
          </p:cNvSpPr>
          <p:nvPr>
            <p:ph idx="1"/>
          </p:nvPr>
        </p:nvSpPr>
        <p:spPr/>
        <p:txBody>
          <a:bodyPr/>
          <a:lstStyle/>
          <a:p>
            <a:r>
              <a:rPr lang="en-US" altLang="zh-CN" sz="2800"/>
              <a:t>Basic </a:t>
            </a:r>
            <a:r>
              <a:rPr lang="en-US" altLang="zh-CN" sz="2800" smtClean="0"/>
              <a:t>idea of LAF</a:t>
            </a:r>
          </a:p>
          <a:p>
            <a:pPr lvl="1"/>
            <a:r>
              <a:rPr lang="en-US" altLang="zh-CN" sz="2400" smtClean="0"/>
              <a:t>Greedily </a:t>
            </a:r>
            <a:r>
              <a:rPr lang="en-US" altLang="zh-CN" sz="2400"/>
              <a:t>assign the uncompleted tasks with the highest accuracy to each new worker</a:t>
            </a:r>
            <a:endParaRPr lang="zh-CN" altLang="en-US" sz="2400"/>
          </a:p>
        </p:txBody>
      </p:sp>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5" name="椭圆 14"/>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7" name="直接箭头连接符 16"/>
          <p:cNvCxnSpPr>
            <a:stCxn id="12" idx="6"/>
            <a:endCxn id="15"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5" idx="6"/>
            <a:endCxn id="15"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6" idx="6"/>
            <a:endCxn id="15"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9" idx="6"/>
            <a:endCxn id="13"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9" idx="6"/>
            <a:endCxn id="14"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9" idx="6"/>
            <a:endCxn id="15"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2" name="直接箭头连接符 31"/>
          <p:cNvCxnSpPr>
            <a:stCxn id="10" idx="6"/>
            <a:endCxn id="14"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3" name="直接箭头连接符 32"/>
          <p:cNvCxnSpPr>
            <a:stCxn id="10" idx="6"/>
            <a:endCxn id="13"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4" name="直接箭头连接符 33"/>
          <p:cNvCxnSpPr>
            <a:stCxn id="10" idx="6"/>
            <a:endCxn id="15"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5" name="直接箭头连接符 34"/>
          <p:cNvCxnSpPr>
            <a:stCxn id="11" idx="6"/>
            <a:endCxn id="14"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6" name="直接箭头连接符 35"/>
          <p:cNvCxnSpPr>
            <a:stCxn id="11" idx="6"/>
            <a:endCxn id="15"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7" name="直接箭头连接符 36"/>
          <p:cNvCxnSpPr>
            <a:stCxn id="11" idx="6"/>
            <a:endCxn id="13"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8" name="直接箭头连接符 37"/>
          <p:cNvCxnSpPr>
            <a:stCxn id="12" idx="6"/>
            <a:endCxn id="13"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9" name="直接箭头连接符 38"/>
          <p:cNvCxnSpPr>
            <a:stCxn id="12" idx="6"/>
            <a:endCxn id="14"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0" name="文本框 39"/>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3" name="文本框 42"/>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4" name="文本框 43"/>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5" name="文本框 44"/>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46" name="文本框 45"/>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47" name="文本框 46"/>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8" name="文本框 47"/>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9" name="文本框 48"/>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1494211" y="449132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50" name="文本框 49"/>
              <p:cNvSpPr txBox="1">
                <a:spLocks noRot="1" noChangeAspect="1" noMove="1" noResize="1" noEditPoints="1" noAdjustHandles="1" noChangeArrowheads="1" noChangeShapeType="1" noTextEdit="1"/>
              </p:cNvSpPr>
              <p:nvPr/>
            </p:nvSpPr>
            <p:spPr>
              <a:xfrm>
                <a:off x="1494211" y="4491326"/>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1" name="表格 50"/>
              <p:cNvGraphicFramePr>
                <a:graphicFrameLocks noGrp="1"/>
              </p:cNvGraphicFramePr>
              <p:nvPr>
                <p:extLst>
                  <p:ext uri="{D42A27DB-BD31-4B8C-83A1-F6EECF244321}">
                    <p14:modId xmlns:p14="http://schemas.microsoft.com/office/powerpoint/2010/main" val="125067406"/>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51" name="表格 50"/>
              <p:cNvGraphicFramePr>
                <a:graphicFrameLocks noGrp="1"/>
              </p:cNvGraphicFramePr>
              <p:nvPr>
                <p:extLst>
                  <p:ext uri="{D42A27DB-BD31-4B8C-83A1-F6EECF244321}">
                    <p14:modId xmlns:p14="http://schemas.microsoft.com/office/powerpoint/2010/main" val="125067406"/>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53" name="文本框 52"/>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13" name="椭圆 12"/>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6" name="直接箭头连接符 15"/>
          <p:cNvCxnSpPr>
            <a:stCxn id="5" idx="6"/>
            <a:endCxn id="13"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19" name="直接箭头连接符 18"/>
          <p:cNvCxnSpPr>
            <a:stCxn id="5" idx="6"/>
            <a:endCxn id="14"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5" name="文本框 54"/>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𝟐</m:t>
                      </m:r>
                      <m:r>
                        <a:rPr lang="en-US" altLang="zh-CN" b="1" i="1" smtClean="0">
                          <a:latin typeface="Cambria Math" panose="02040503050406030204" pitchFamily="18" charset="0"/>
                        </a:rPr>
                        <m:t>.</m:t>
                      </m:r>
                      <m:r>
                        <a:rPr lang="en-US" altLang="zh-CN" b="1" i="1" smtClean="0">
                          <a:latin typeface="Cambria Math" panose="02040503050406030204" pitchFamily="18" charset="0"/>
                        </a:rPr>
                        <m:t>𝟔𝟗</m:t>
                      </m:r>
                      <m:r>
                        <a:rPr lang="en-US" altLang="zh-CN" i="1">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𝟗𝟖</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i="1">
                              <a:solidFill>
                                <a:schemeClr val="tx1"/>
                              </a:solidFill>
                              <a:latin typeface="Cambria Math" panose="02040503050406030204" pitchFamily="18" charset="0"/>
                            </a:rPr>
                            <m:t>𝟐</m:t>
                          </m:r>
                        </m:sup>
                      </m:sSup>
                      <m:r>
                        <a:rPr lang="en-US" altLang="zh-CN" i="1">
                          <a:latin typeface="Cambria Math" panose="02040503050406030204" pitchFamily="18" charset="0"/>
                        </a:rPr>
                        <m:t>=</m:t>
                      </m:r>
                      <m:r>
                        <a:rPr lang="en-US" altLang="zh-CN" b="1" i="0" smtClean="0">
                          <a:solidFill>
                            <a:srgbClr val="00B0F0"/>
                          </a:solidFill>
                          <a:latin typeface="Cambria Math" panose="02040503050406030204" pitchFamily="18" charset="0"/>
                        </a:rPr>
                        <m:t>𝟑</m:t>
                      </m:r>
                      <m:r>
                        <a:rPr lang="en-US" altLang="zh-CN">
                          <a:solidFill>
                            <a:srgbClr val="00B0F0"/>
                          </a:solidFill>
                          <a:latin typeface="Cambria Math" panose="02040503050406030204" pitchFamily="18" charset="0"/>
                        </a:rPr>
                        <m:t>.</m:t>
                      </m:r>
                      <m:r>
                        <a:rPr lang="en-US" altLang="zh-CN">
                          <a:solidFill>
                            <a:srgbClr val="00B0F0"/>
                          </a:solidFill>
                          <a:latin typeface="Cambria Math" panose="02040503050406030204" pitchFamily="18" charset="0"/>
                        </a:rPr>
                        <m:t>𝟔</m:t>
                      </m:r>
                      <m:r>
                        <a:rPr lang="en-US" altLang="zh-CN" b="1" i="0" smtClean="0">
                          <a:solidFill>
                            <a:srgbClr val="00B0F0"/>
                          </a:solidFill>
                          <a:latin typeface="Cambria Math" panose="02040503050406030204" pitchFamily="18" charset="0"/>
                        </a:rPr>
                        <m:t>𝟏</m:t>
                      </m:r>
                    </m:oMath>
                  </m:oMathPara>
                </a14:m>
                <a:endParaRPr lang="zh-CN" altLang="en-US"/>
              </a:p>
            </p:txBody>
          </p:sp>
        </mc:Choice>
        <mc:Fallback xmlns="">
          <p:sp>
            <p:nvSpPr>
              <p:cNvPr id="55" name="文本框 54"/>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5"/>
                <a:stretch>
                  <a:fillRect b="-9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solidFill>
                            <a:schemeClr val="tx1"/>
                          </a:solidFill>
                          <a:latin typeface="Cambria Math" panose="02040503050406030204" pitchFamily="18" charset="0"/>
                        </a:rPr>
                        <m:t>𝟐</m:t>
                      </m:r>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𝟔𝟐</m:t>
                      </m:r>
                      <m:r>
                        <a:rPr lang="en-US" altLang="zh-CN" i="1">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𝟗𝟖</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i="1">
                              <a:solidFill>
                                <a:schemeClr val="tx1"/>
                              </a:solidFill>
                              <a:latin typeface="Cambria Math" panose="02040503050406030204" pitchFamily="18" charset="0"/>
                            </a:rPr>
                            <m:t>𝟐</m:t>
                          </m:r>
                        </m:sup>
                      </m:sSup>
                      <m:r>
                        <a:rPr lang="en-US" altLang="zh-CN" i="1">
                          <a:latin typeface="Cambria Math" panose="02040503050406030204" pitchFamily="18" charset="0"/>
                        </a:rPr>
                        <m:t>=</m:t>
                      </m:r>
                      <m:r>
                        <a:rPr lang="en-US" altLang="zh-CN" b="1" i="0" smtClean="0">
                          <a:solidFill>
                            <a:srgbClr val="00B0F0"/>
                          </a:solidFill>
                          <a:latin typeface="Cambria Math" panose="02040503050406030204" pitchFamily="18" charset="0"/>
                        </a:rPr>
                        <m:t>𝟑</m:t>
                      </m:r>
                      <m:r>
                        <a:rPr lang="en-US" altLang="zh-CN">
                          <a:solidFill>
                            <a:srgbClr val="00B0F0"/>
                          </a:solidFill>
                          <a:latin typeface="Cambria Math" panose="02040503050406030204" pitchFamily="18" charset="0"/>
                        </a:rPr>
                        <m:t>.</m:t>
                      </m:r>
                      <m:r>
                        <a:rPr lang="en-US" altLang="zh-CN" b="1" i="0" smtClean="0">
                          <a:solidFill>
                            <a:srgbClr val="00B0F0"/>
                          </a:solidFill>
                          <a:latin typeface="Cambria Math" panose="02040503050406030204" pitchFamily="18" charset="0"/>
                        </a:rPr>
                        <m:t>𝟓𝟒</m:t>
                      </m:r>
                    </m:oMath>
                  </m:oMathPara>
                </a14:m>
                <a:endParaRPr lang="zh-CN" altLang="en-US">
                  <a:solidFill>
                    <a:schemeClr val="tx1"/>
                  </a:solidFill>
                </a:endParaRPr>
              </a:p>
            </p:txBody>
          </p:sp>
        </mc:Choice>
        <mc:Fallback xmlns="">
          <p:sp>
            <p:nvSpPr>
              <p:cNvPr id="56" name="文本框 55"/>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6"/>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p:cNvSpPr txBox="1"/>
              <p:nvPr/>
            </p:nvSpPr>
            <p:spPr>
              <a:xfrm>
                <a:off x="3501257" y="5627594"/>
                <a:ext cx="2726927"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oMath>
                  </m:oMathPara>
                </a14:m>
                <a:endParaRPr lang="zh-CN" altLang="en-US">
                  <a:solidFill>
                    <a:srgbClr val="00B0F0"/>
                  </a:solidFill>
                </a:endParaRPr>
              </a:p>
            </p:txBody>
          </p:sp>
        </mc:Choice>
        <mc:Fallback xmlns="">
          <p:sp>
            <p:nvSpPr>
              <p:cNvPr id="57" name="文本框 56"/>
              <p:cNvSpPr txBox="1">
                <a:spLocks noRot="1" noChangeAspect="1" noMove="1" noResize="1" noEditPoints="1" noAdjustHandles="1" noChangeArrowheads="1" noChangeShapeType="1" noTextEdit="1"/>
              </p:cNvSpPr>
              <p:nvPr/>
            </p:nvSpPr>
            <p:spPr>
              <a:xfrm>
                <a:off x="3501257" y="5627594"/>
                <a:ext cx="2726927" cy="312586"/>
              </a:xfrm>
              <a:prstGeom prst="rect">
                <a:avLst/>
              </a:prstGeom>
              <a:blipFill rotWithShape="0">
                <a:blip r:embed="rId17"/>
                <a:stretch>
                  <a:fillRect/>
                </a:stretch>
              </a:blipFill>
            </p:spPr>
            <p:txBody>
              <a:bodyPr/>
              <a:lstStyle/>
              <a:p>
                <a:r>
                  <a:rPr lang="zh-CN" altLang="en-US">
                    <a:noFill/>
                  </a:rPr>
                  <a:t> </a:t>
                </a:r>
              </a:p>
            </p:txBody>
          </p:sp>
        </mc:Fallback>
      </mc:AlternateContent>
      <p:cxnSp>
        <p:nvCxnSpPr>
          <p:cNvPr id="20" name="直接箭头连接符 19"/>
          <p:cNvCxnSpPr>
            <a:stCxn id="6" idx="6"/>
            <a:endCxn id="13"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1" name="直接箭头连接符 20"/>
          <p:cNvCxnSpPr>
            <a:stCxn id="6" idx="6"/>
            <a:endCxn id="14"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3" name="直接箭头连接符 22"/>
          <p:cNvCxnSpPr>
            <a:stCxn id="7" idx="6"/>
            <a:endCxn id="13"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5" name="直接箭头连接符 24"/>
          <p:cNvCxnSpPr>
            <a:stCxn id="7" idx="6"/>
            <a:endCxn id="15"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8" idx="6"/>
            <a:endCxn id="14" idx="2"/>
          </p:cNvCxnSpPr>
          <p:nvPr/>
        </p:nvCxnSpPr>
        <p:spPr bwMode="auto">
          <a:xfrm>
            <a:off x="2135758" y="4671837"/>
            <a:ext cx="933584" cy="145599"/>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28" name="直接箭头连接符 27"/>
          <p:cNvCxnSpPr>
            <a:stCxn id="8" idx="6"/>
            <a:endCxn id="15"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7" idx="6"/>
            <a:endCxn id="14"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7" name="直接箭头连接符 26"/>
          <p:cNvCxnSpPr>
            <a:stCxn id="8" idx="6"/>
            <a:endCxn id="13" idx="2"/>
          </p:cNvCxnSpPr>
          <p:nvPr/>
        </p:nvCxnSpPr>
        <p:spPr bwMode="auto">
          <a:xfrm flipV="1">
            <a:off x="2135758" y="3871099"/>
            <a:ext cx="933584" cy="800738"/>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9" name="矩形标注 58"/>
              <p:cNvSpPr>
                <a:spLocks noChangeArrowheads="1"/>
              </p:cNvSpPr>
              <p:nvPr/>
            </p:nvSpPr>
            <p:spPr bwMode="auto">
              <a:xfrm>
                <a:off x="3500851" y="4080804"/>
                <a:ext cx="2576555" cy="410522"/>
              </a:xfrm>
              <a:prstGeom prst="wedgeRectCallout">
                <a:avLst>
                  <a:gd name="adj1" fmla="val -57836"/>
                  <a:gd name="adj2" fmla="val -1610"/>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buNone/>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𝟏</m:t>
                        </m:r>
                      </m:sub>
                    </m:sSub>
                  </m:oMath>
                </a14:m>
                <a:r>
                  <a:rPr lang="en-US" altLang="zh-CN" sz="1600" dirty="0">
                    <a:cs typeface="ＭＳ Ｐゴシック" charset="-128"/>
                  </a:rPr>
                  <a:t> </a:t>
                </a:r>
                <a:r>
                  <a:rPr lang="en-US" altLang="zh-CN" sz="1600">
                    <a:cs typeface="ＭＳ Ｐゴシック" charset="-128"/>
                  </a:rPr>
                  <a:t>and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𝟐</m:t>
                        </m:r>
                      </m:sub>
                    </m:sSub>
                  </m:oMath>
                </a14:m>
                <a:r>
                  <a:rPr lang="en-US" altLang="zh-CN" sz="1600" dirty="0">
                    <a:cs typeface="ＭＳ Ｐゴシック" charset="-128"/>
                  </a:rPr>
                  <a:t> </a:t>
                </a:r>
                <a:r>
                  <a:rPr lang="en-US" altLang="zh-CN" sz="1600">
                    <a:cs typeface="ＭＳ Ｐゴシック" charset="-128"/>
                  </a:rPr>
                  <a:t>are completed.</a:t>
                </a:r>
                <a:endParaRPr lang="en-US" altLang="zh-CN" sz="1600" dirty="0">
                  <a:cs typeface="ＭＳ Ｐゴシック" charset="-128"/>
                </a:endParaRPr>
              </a:p>
            </p:txBody>
          </p:sp>
        </mc:Choice>
        <mc:Fallback xmlns="">
          <p:sp>
            <p:nvSpPr>
              <p:cNvPr id="59" name="矩形标注 58"/>
              <p:cNvSpPr>
                <a:spLocks noRot="1" noChangeAspect="1" noMove="1" noResize="1" noEditPoints="1" noAdjustHandles="1" noChangeArrowheads="1" noChangeShapeType="1" noTextEdit="1"/>
              </p:cNvSpPr>
              <p:nvPr/>
            </p:nvSpPr>
            <p:spPr bwMode="auto">
              <a:xfrm>
                <a:off x="3500851" y="4080804"/>
                <a:ext cx="2576555" cy="410522"/>
              </a:xfrm>
              <a:prstGeom prst="wedgeRectCallout">
                <a:avLst>
                  <a:gd name="adj1" fmla="val -57836"/>
                  <a:gd name="adj2" fmla="val -1610"/>
                </a:avLst>
              </a:prstGeom>
              <a:blipFill rotWithShape="0">
                <a:blip r:embed="rId18"/>
                <a:stretch>
                  <a:fillRect t="-4412"/>
                </a:stretch>
              </a:blipFill>
              <a:ln>
                <a:noFill/>
              </a:ln>
            </p:spPr>
            <p:txBody>
              <a:bodyPr/>
              <a:lstStyle/>
              <a:p>
                <a:r>
                  <a:rPr lang="zh-CN" altLang="en-US">
                    <a:noFill/>
                  </a:rPr>
                  <a:t> </a:t>
                </a:r>
              </a:p>
            </p:txBody>
          </p:sp>
        </mc:Fallback>
      </mc:AlternateContent>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2" name="灯片编号占位符 51"/>
          <p:cNvSpPr>
            <a:spLocks noGrp="1"/>
          </p:cNvSpPr>
          <p:nvPr>
            <p:ph type="sldNum" sz="quarter" idx="12"/>
          </p:nvPr>
        </p:nvSpPr>
        <p:spPr/>
        <p:txBody>
          <a:bodyPr/>
          <a:lstStyle/>
          <a:p>
            <a:pPr>
              <a:defRPr/>
            </a:pPr>
            <a:fld id="{73697CC5-BB9E-487E-AFF3-8F5506CF83B5}" type="slidenum">
              <a:rPr lang="en-US" altLang="ko-KR" smtClean="0"/>
              <a:pPr>
                <a:defRPr/>
              </a:pPr>
              <a:t>28</a:t>
            </a:fld>
            <a:endParaRPr lang="en-US" altLang="ko-KR"/>
          </a:p>
        </p:txBody>
      </p:sp>
    </p:spTree>
    <p:extLst>
      <p:ext uri="{BB962C8B-B14F-4D97-AF65-F5344CB8AC3E}">
        <p14:creationId xmlns:p14="http://schemas.microsoft.com/office/powerpoint/2010/main" val="12961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mtClean="0"/>
              <a:t>Greedy Algorithm</a:t>
            </a:r>
            <a:endParaRPr lang="zh-CN" altLang="en-US"/>
          </a:p>
        </p:txBody>
      </p:sp>
      <p:sp>
        <p:nvSpPr>
          <p:cNvPr id="3" name="内容占位符 2"/>
          <p:cNvSpPr>
            <a:spLocks noGrp="1"/>
          </p:cNvSpPr>
          <p:nvPr>
            <p:ph idx="1"/>
          </p:nvPr>
        </p:nvSpPr>
        <p:spPr/>
        <p:txBody>
          <a:bodyPr/>
          <a:lstStyle/>
          <a:p>
            <a:r>
              <a:rPr lang="en-US" altLang="zh-CN" sz="2800"/>
              <a:t>Basic </a:t>
            </a:r>
            <a:r>
              <a:rPr lang="en-US" altLang="zh-CN" sz="2800" smtClean="0"/>
              <a:t>idea of LAF</a:t>
            </a:r>
            <a:endParaRPr lang="en-US" altLang="zh-CN" sz="2800"/>
          </a:p>
          <a:p>
            <a:pPr lvl="1"/>
            <a:r>
              <a:rPr lang="en-US" altLang="zh-CN" sz="2400" smtClean="0"/>
              <a:t>Greedily </a:t>
            </a:r>
            <a:r>
              <a:rPr lang="en-US" altLang="zh-CN" sz="2400"/>
              <a:t>assign the uncompleted tasks with the highest accuracy to each new worker</a:t>
            </a:r>
            <a:endParaRPr lang="zh-CN" altLang="en-US" sz="2400"/>
          </a:p>
        </p:txBody>
      </p:sp>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7" name="直接箭头连接符 16"/>
          <p:cNvCxnSpPr>
            <a:stCxn id="12" idx="6"/>
            <a:endCxn id="15"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5" idx="6"/>
            <a:endCxn id="15"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6" idx="6"/>
            <a:endCxn id="15"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9" idx="6"/>
            <a:endCxn id="14"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2" name="直接箭头连接符 31"/>
          <p:cNvCxnSpPr>
            <a:stCxn id="10" idx="6"/>
            <a:endCxn id="14"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3" name="直接箭头连接符 32"/>
          <p:cNvCxnSpPr>
            <a:stCxn id="10" idx="6"/>
            <a:endCxn id="13"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4" name="直接箭头连接符 33"/>
          <p:cNvCxnSpPr>
            <a:stCxn id="10" idx="6"/>
            <a:endCxn id="15"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5" name="直接箭头连接符 34"/>
          <p:cNvCxnSpPr>
            <a:stCxn id="11" idx="6"/>
            <a:endCxn id="14"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6" name="直接箭头连接符 35"/>
          <p:cNvCxnSpPr>
            <a:stCxn id="11" idx="6"/>
            <a:endCxn id="15"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7" name="直接箭头连接符 36"/>
          <p:cNvCxnSpPr>
            <a:stCxn id="11" idx="6"/>
            <a:endCxn id="13"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8" name="直接箭头连接符 37"/>
          <p:cNvCxnSpPr>
            <a:stCxn id="12" idx="6"/>
            <a:endCxn id="13"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9" name="直接箭头连接符 38"/>
          <p:cNvCxnSpPr>
            <a:stCxn id="12" idx="6"/>
            <a:endCxn id="14"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0" name="文本框 39"/>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3" name="文本框 42"/>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4" name="文本框 43"/>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5" name="文本框 44"/>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46" name="文本框 45"/>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47" name="文本框 46"/>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8" name="文本框 47"/>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9" name="文本框 48"/>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1494211" y="449132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50" name="文本框 49"/>
              <p:cNvSpPr txBox="1">
                <a:spLocks noRot="1" noChangeAspect="1" noMove="1" noResize="1" noEditPoints="1" noAdjustHandles="1" noChangeArrowheads="1" noChangeShapeType="1" noTextEdit="1"/>
              </p:cNvSpPr>
              <p:nvPr/>
            </p:nvSpPr>
            <p:spPr>
              <a:xfrm>
                <a:off x="1494211" y="4491326"/>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1" name="表格 50"/>
              <p:cNvGraphicFramePr>
                <a:graphicFrameLocks noGrp="1"/>
              </p:cNvGraphicFramePr>
              <p:nvPr>
                <p:extLst>
                  <p:ext uri="{D42A27DB-BD31-4B8C-83A1-F6EECF244321}">
                    <p14:modId xmlns:p14="http://schemas.microsoft.com/office/powerpoint/2010/main" val="2897394938"/>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51" name="表格 50"/>
              <p:cNvGraphicFramePr>
                <a:graphicFrameLocks noGrp="1"/>
              </p:cNvGraphicFramePr>
              <p:nvPr>
                <p:extLst>
                  <p:ext uri="{D42A27DB-BD31-4B8C-83A1-F6EECF244321}">
                    <p14:modId xmlns:p14="http://schemas.microsoft.com/office/powerpoint/2010/main" val="2897394938"/>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500000" r="-301923" b="-3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0.94</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53" name="文本框 52"/>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13" name="椭圆 12"/>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6" name="直接箭头连接符 15"/>
          <p:cNvCxnSpPr>
            <a:stCxn id="5" idx="6"/>
            <a:endCxn id="13"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5" name="文本框 54"/>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𝟑</m:t>
                      </m:r>
                      <m:r>
                        <a:rPr lang="en-US" altLang="zh-CN" b="1" i="1" smtClean="0">
                          <a:latin typeface="Cambria Math" panose="02040503050406030204" pitchFamily="18" charset="0"/>
                        </a:rPr>
                        <m:t>.</m:t>
                      </m:r>
                      <m:r>
                        <a:rPr lang="en-US" altLang="zh-CN" b="1" i="1" smtClean="0">
                          <a:latin typeface="Cambria Math" panose="02040503050406030204" pitchFamily="18" charset="0"/>
                        </a:rPr>
                        <m:t>𝟔𝟏</m:t>
                      </m:r>
                    </m:oMath>
                  </m:oMathPara>
                </a14:m>
                <a:endParaRPr lang="zh-CN" altLang="en-US"/>
              </a:p>
            </p:txBody>
          </p:sp>
        </mc:Choice>
        <mc:Fallback xmlns="">
          <p:sp>
            <p:nvSpPr>
              <p:cNvPr id="55" name="文本框 54"/>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solidFill>
                            <a:schemeClr val="tx1"/>
                          </a:solidFill>
                          <a:latin typeface="Cambria Math" panose="02040503050406030204" pitchFamily="18" charset="0"/>
                        </a:rPr>
                        <m:t>𝟑</m:t>
                      </m:r>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𝟓𝟒</m:t>
                      </m:r>
                    </m:oMath>
                  </m:oMathPara>
                </a14:m>
                <a:endParaRPr lang="zh-CN" altLang="en-US">
                  <a:solidFill>
                    <a:schemeClr val="tx1"/>
                  </a:solidFill>
                </a:endParaRPr>
              </a:p>
            </p:txBody>
          </p:sp>
        </mc:Choice>
        <mc:Fallback xmlns="">
          <p:sp>
            <p:nvSpPr>
              <p:cNvPr id="56" name="文本框 55"/>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p:cNvSpPr txBox="1"/>
              <p:nvPr/>
            </p:nvSpPr>
            <p:spPr>
              <a:xfrm>
                <a:off x="3501257" y="5627594"/>
                <a:ext cx="2726927"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r>
                        <a:rPr lang="en-US" altLang="zh-CN" i="1">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m:t>
                          </m:r>
                          <m:r>
                            <a:rPr lang="en-US" altLang="zh-CN" b="1" i="1" smtClean="0">
                              <a:solidFill>
                                <a:schemeClr val="tx1"/>
                              </a:solidFill>
                              <a:latin typeface="Cambria Math" panose="02040503050406030204" pitchFamily="18" charset="0"/>
                              <a:ea typeface="Cambria Math" panose="02040503050406030204" pitchFamily="18" charset="0"/>
                            </a:rPr>
                            <m:t>𝟒</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i="1">
                              <a:solidFill>
                                <a:schemeClr val="tx1"/>
                              </a:solidFill>
                              <a:latin typeface="Cambria Math" panose="02040503050406030204" pitchFamily="18" charset="0"/>
                            </a:rPr>
                            <m:t>𝟐</m:t>
                          </m:r>
                        </m:sup>
                      </m:sSup>
                      <m:r>
                        <a:rPr lang="en-US" altLang="zh-CN" i="1">
                          <a:latin typeface="Cambria Math" panose="02040503050406030204" pitchFamily="18" charset="0"/>
                        </a:rPr>
                        <m:t>=</m:t>
                      </m:r>
                      <m:r>
                        <a:rPr lang="en-US" altLang="zh-CN" b="1" i="0" smtClean="0">
                          <a:solidFill>
                            <a:srgbClr val="00B0F0"/>
                          </a:solidFill>
                          <a:latin typeface="Cambria Math" panose="02040503050406030204" pitchFamily="18" charset="0"/>
                        </a:rPr>
                        <m:t>𝟎</m:t>
                      </m:r>
                      <m:r>
                        <a:rPr lang="en-US" altLang="zh-CN" b="1" i="0" smtClean="0">
                          <a:solidFill>
                            <a:srgbClr val="00B0F0"/>
                          </a:solidFill>
                          <a:latin typeface="Cambria Math" panose="02040503050406030204" pitchFamily="18" charset="0"/>
                        </a:rPr>
                        <m:t>.</m:t>
                      </m:r>
                      <m:r>
                        <a:rPr lang="en-US" altLang="zh-CN" b="1" i="0" smtClean="0">
                          <a:solidFill>
                            <a:srgbClr val="00B0F0"/>
                          </a:solidFill>
                          <a:latin typeface="Cambria Math" panose="02040503050406030204" pitchFamily="18" charset="0"/>
                        </a:rPr>
                        <m:t>𝟕𝟕</m:t>
                      </m:r>
                    </m:oMath>
                  </m:oMathPara>
                </a14:m>
                <a:endParaRPr lang="zh-CN" altLang="en-US">
                  <a:solidFill>
                    <a:srgbClr val="00B0F0"/>
                  </a:solidFill>
                </a:endParaRPr>
              </a:p>
            </p:txBody>
          </p:sp>
        </mc:Choice>
        <mc:Fallback xmlns="">
          <p:sp>
            <p:nvSpPr>
              <p:cNvPr id="57" name="文本框 56"/>
              <p:cNvSpPr txBox="1">
                <a:spLocks noRot="1" noChangeAspect="1" noMove="1" noResize="1" noEditPoints="1" noAdjustHandles="1" noChangeArrowheads="1" noChangeShapeType="1" noTextEdit="1"/>
              </p:cNvSpPr>
              <p:nvPr/>
            </p:nvSpPr>
            <p:spPr>
              <a:xfrm>
                <a:off x="3501257" y="5627594"/>
                <a:ext cx="2726927" cy="312586"/>
              </a:xfrm>
              <a:prstGeom prst="rect">
                <a:avLst/>
              </a:prstGeom>
              <a:blipFill rotWithShape="0">
                <a:blip r:embed="rId17"/>
                <a:stretch>
                  <a:fillRect b="-9804"/>
                </a:stretch>
              </a:blipFill>
            </p:spPr>
            <p:txBody>
              <a:bodyPr/>
              <a:lstStyle/>
              <a:p>
                <a:r>
                  <a:rPr lang="zh-CN" altLang="en-US">
                    <a:noFill/>
                  </a:rPr>
                  <a:t> </a:t>
                </a:r>
              </a:p>
            </p:txBody>
          </p:sp>
        </mc:Fallback>
      </mc:AlternateContent>
      <p:cxnSp>
        <p:nvCxnSpPr>
          <p:cNvPr id="20" name="直接箭头连接符 19"/>
          <p:cNvCxnSpPr>
            <a:stCxn id="6" idx="6"/>
            <a:endCxn id="13"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3" name="直接箭头连接符 22"/>
          <p:cNvCxnSpPr>
            <a:stCxn id="7" idx="6"/>
            <a:endCxn id="13"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5" name="直接箭头连接符 24"/>
          <p:cNvCxnSpPr>
            <a:stCxn id="7" idx="6"/>
            <a:endCxn id="15"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8" idx="6"/>
            <a:endCxn id="15"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9" idx="6"/>
            <a:endCxn id="13"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9" idx="6"/>
            <a:endCxn id="15" idx="2"/>
          </p:cNvCxnSpPr>
          <p:nvPr/>
        </p:nvCxnSpPr>
        <p:spPr bwMode="auto">
          <a:xfrm>
            <a:off x="2135758" y="5132561"/>
            <a:ext cx="933584" cy="631212"/>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24" name="直接箭头连接符 23"/>
          <p:cNvCxnSpPr>
            <a:stCxn id="7" idx="6"/>
            <a:endCxn id="14"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7" name="直接箭头连接符 26"/>
          <p:cNvCxnSpPr>
            <a:stCxn id="8" idx="6"/>
            <a:endCxn id="13"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19" name="直接箭头连接符 18"/>
          <p:cNvCxnSpPr>
            <a:stCxn id="5" idx="6"/>
            <a:endCxn id="14"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1" name="直接箭头连接符 20"/>
          <p:cNvCxnSpPr>
            <a:stCxn id="6" idx="6"/>
            <a:endCxn id="14"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6" name="直接箭头连接符 25"/>
          <p:cNvCxnSpPr>
            <a:stCxn id="8" idx="6"/>
            <a:endCxn id="14"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15" name="椭圆 14"/>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52" name="灯片编号占位符 51"/>
          <p:cNvSpPr>
            <a:spLocks noGrp="1"/>
          </p:cNvSpPr>
          <p:nvPr>
            <p:ph type="sldNum" sz="quarter" idx="12"/>
          </p:nvPr>
        </p:nvSpPr>
        <p:spPr/>
        <p:txBody>
          <a:bodyPr/>
          <a:lstStyle/>
          <a:p>
            <a:pPr>
              <a:defRPr/>
            </a:pPr>
            <a:fld id="{73697CC5-BB9E-487E-AFF3-8F5506CF83B5}" type="slidenum">
              <a:rPr lang="en-US" altLang="ko-KR" smtClean="0"/>
              <a:pPr>
                <a:defRPr/>
              </a:pPr>
              <a:t>29</a:t>
            </a:fld>
            <a:endParaRPr lang="en-US" altLang="ko-KR"/>
          </a:p>
        </p:txBody>
      </p:sp>
    </p:spTree>
    <p:extLst>
      <p:ext uri="{BB962C8B-B14F-4D97-AF65-F5344CB8AC3E}">
        <p14:creationId xmlns:p14="http://schemas.microsoft.com/office/powerpoint/2010/main" val="2984566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solidFill>
                  <a:srgbClr val="FF0000"/>
                </a:solidFill>
              </a:rPr>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a:t>Conclusions</a:t>
            </a:r>
            <a:endParaRPr lang="en-US" altLang="zh-CN" sz="3200" dirty="0"/>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3</a:t>
            </a:fld>
            <a:endParaRPr lang="en-US" altLang="ko-KR"/>
          </a:p>
        </p:txBody>
      </p:sp>
    </p:spTree>
    <p:extLst>
      <p:ext uri="{BB962C8B-B14F-4D97-AF65-F5344CB8AC3E}">
        <p14:creationId xmlns:p14="http://schemas.microsoft.com/office/powerpoint/2010/main" val="72946196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mtClean="0"/>
              <a:t>Greedy Algorithm</a:t>
            </a:r>
            <a:endParaRPr lang="zh-CN" altLang="en-US"/>
          </a:p>
        </p:txBody>
      </p:sp>
      <p:sp>
        <p:nvSpPr>
          <p:cNvPr id="3" name="内容占位符 2"/>
          <p:cNvSpPr>
            <a:spLocks noGrp="1"/>
          </p:cNvSpPr>
          <p:nvPr>
            <p:ph idx="1"/>
          </p:nvPr>
        </p:nvSpPr>
        <p:spPr/>
        <p:txBody>
          <a:bodyPr/>
          <a:lstStyle/>
          <a:p>
            <a:r>
              <a:rPr lang="en-US" altLang="zh-CN" sz="2800"/>
              <a:t>Basic </a:t>
            </a:r>
            <a:r>
              <a:rPr lang="en-US" altLang="zh-CN" sz="2800" smtClean="0"/>
              <a:t>idea of LAF</a:t>
            </a:r>
          </a:p>
          <a:p>
            <a:pPr lvl="1"/>
            <a:r>
              <a:rPr lang="en-US" altLang="zh-CN" sz="2400" smtClean="0"/>
              <a:t>Greedily </a:t>
            </a:r>
            <a:r>
              <a:rPr lang="en-US" altLang="zh-CN" sz="2400"/>
              <a:t>assign the uncompleted tasks with the highest accuracy to each new worker</a:t>
            </a:r>
            <a:endParaRPr lang="zh-CN" altLang="en-US" sz="2400"/>
          </a:p>
        </p:txBody>
      </p:sp>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5" name="椭圆 14"/>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7" name="直接箭头连接符 16"/>
          <p:cNvCxnSpPr>
            <a:stCxn id="12" idx="6"/>
            <a:endCxn id="15"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5" idx="6"/>
            <a:endCxn id="15"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6" idx="6"/>
            <a:endCxn id="15"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9" idx="6"/>
            <a:endCxn id="14"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2" name="直接箭头连接符 31"/>
          <p:cNvCxnSpPr>
            <a:stCxn id="10" idx="6"/>
            <a:endCxn id="14"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3" name="直接箭头连接符 32"/>
          <p:cNvCxnSpPr>
            <a:stCxn id="10" idx="6"/>
            <a:endCxn id="13"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5" name="直接箭头连接符 34"/>
          <p:cNvCxnSpPr>
            <a:stCxn id="11" idx="6"/>
            <a:endCxn id="14"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6" name="直接箭头连接符 35"/>
          <p:cNvCxnSpPr>
            <a:stCxn id="11" idx="6"/>
            <a:endCxn id="15"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7" name="直接箭头连接符 36"/>
          <p:cNvCxnSpPr>
            <a:stCxn id="11" idx="6"/>
            <a:endCxn id="13"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8" name="直接箭头连接符 37"/>
          <p:cNvCxnSpPr>
            <a:stCxn id="12" idx="6"/>
            <a:endCxn id="13"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9" name="直接箭头连接符 38"/>
          <p:cNvCxnSpPr>
            <a:stCxn id="12" idx="6"/>
            <a:endCxn id="14"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0" name="文本框 39"/>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3" name="文本框 42"/>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4" name="文本框 43"/>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5" name="文本框 44"/>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46" name="文本框 45"/>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47" name="文本框 46"/>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8" name="文本框 47"/>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9" name="文本框 48"/>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1494211" y="449132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50" name="文本框 49"/>
              <p:cNvSpPr txBox="1">
                <a:spLocks noRot="1" noChangeAspect="1" noMove="1" noResize="1" noEditPoints="1" noAdjustHandles="1" noChangeArrowheads="1" noChangeShapeType="1" noTextEdit="1"/>
              </p:cNvSpPr>
              <p:nvPr/>
            </p:nvSpPr>
            <p:spPr>
              <a:xfrm>
                <a:off x="1494211" y="4491326"/>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1" name="表格 50"/>
              <p:cNvGraphicFramePr>
                <a:graphicFrameLocks noGrp="1"/>
              </p:cNvGraphicFramePr>
              <p:nvPr>
                <p:extLst>
                  <p:ext uri="{D42A27DB-BD31-4B8C-83A1-F6EECF244321}">
                    <p14:modId xmlns:p14="http://schemas.microsoft.com/office/powerpoint/2010/main" val="1069903954"/>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𝟔</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51" name="表格 50"/>
              <p:cNvGraphicFramePr>
                <a:graphicFrameLocks noGrp="1"/>
              </p:cNvGraphicFramePr>
              <p:nvPr>
                <p:extLst>
                  <p:ext uri="{D42A27DB-BD31-4B8C-83A1-F6EECF244321}">
                    <p14:modId xmlns:p14="http://schemas.microsoft.com/office/powerpoint/2010/main" val="1069903954"/>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500000" r="-301923" b="-3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0.94</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600000" r="-301923" b="-2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53" name="文本框 52"/>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13" name="椭圆 12"/>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6" name="直接箭头连接符 15"/>
          <p:cNvCxnSpPr>
            <a:stCxn id="5" idx="6"/>
            <a:endCxn id="13"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5" name="文本框 54"/>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𝟑</m:t>
                      </m:r>
                      <m:r>
                        <a:rPr lang="en-US" altLang="zh-CN" b="1" i="1" smtClean="0">
                          <a:latin typeface="Cambria Math" panose="02040503050406030204" pitchFamily="18" charset="0"/>
                        </a:rPr>
                        <m:t>.</m:t>
                      </m:r>
                      <m:r>
                        <a:rPr lang="en-US" altLang="zh-CN" b="1" i="1" smtClean="0">
                          <a:latin typeface="Cambria Math" panose="02040503050406030204" pitchFamily="18" charset="0"/>
                        </a:rPr>
                        <m:t>𝟔𝟏</m:t>
                      </m:r>
                    </m:oMath>
                  </m:oMathPara>
                </a14:m>
                <a:endParaRPr lang="zh-CN" altLang="en-US"/>
              </a:p>
            </p:txBody>
          </p:sp>
        </mc:Choice>
        <mc:Fallback xmlns="">
          <p:sp>
            <p:nvSpPr>
              <p:cNvPr id="55" name="文本框 54"/>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solidFill>
                            <a:schemeClr val="tx1"/>
                          </a:solidFill>
                          <a:latin typeface="Cambria Math" panose="02040503050406030204" pitchFamily="18" charset="0"/>
                        </a:rPr>
                        <m:t>𝟑</m:t>
                      </m:r>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𝟓𝟒</m:t>
                      </m:r>
                    </m:oMath>
                  </m:oMathPara>
                </a14:m>
                <a:endParaRPr lang="zh-CN" altLang="en-US">
                  <a:solidFill>
                    <a:schemeClr val="tx1"/>
                  </a:solidFill>
                </a:endParaRPr>
              </a:p>
            </p:txBody>
          </p:sp>
        </mc:Choice>
        <mc:Fallback xmlns="">
          <p:sp>
            <p:nvSpPr>
              <p:cNvPr id="56" name="文本框 55"/>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p:cNvSpPr txBox="1"/>
              <p:nvPr/>
            </p:nvSpPr>
            <p:spPr>
              <a:xfrm>
                <a:off x="3501257" y="5627594"/>
                <a:ext cx="2726927"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r>
                        <a:rPr lang="en-US" altLang="zh-CN" b="1" i="1" smtClean="0">
                          <a:latin typeface="Cambria Math" panose="02040503050406030204" pitchFamily="18" charset="0"/>
                        </a:rPr>
                        <m:t>.</m:t>
                      </m:r>
                      <m:r>
                        <a:rPr lang="en-US" altLang="zh-CN" b="1" i="1" smtClean="0">
                          <a:latin typeface="Cambria Math" panose="02040503050406030204" pitchFamily="18" charset="0"/>
                        </a:rPr>
                        <m:t>𝟕𝟕</m:t>
                      </m:r>
                      <m:r>
                        <a:rPr lang="en-US" altLang="zh-CN" i="1">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m:t>
                          </m:r>
                          <m:r>
                            <a:rPr lang="en-US" altLang="zh-CN" b="1" i="1" smtClean="0">
                              <a:solidFill>
                                <a:schemeClr val="tx1"/>
                              </a:solidFill>
                              <a:latin typeface="Cambria Math" panose="02040503050406030204" pitchFamily="18" charset="0"/>
                              <a:ea typeface="Cambria Math" panose="02040503050406030204" pitchFamily="18" charset="0"/>
                            </a:rPr>
                            <m:t>𝟒</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i="1">
                              <a:solidFill>
                                <a:schemeClr val="tx1"/>
                              </a:solidFill>
                              <a:latin typeface="Cambria Math" panose="02040503050406030204" pitchFamily="18" charset="0"/>
                            </a:rPr>
                            <m:t>𝟐</m:t>
                          </m:r>
                        </m:sup>
                      </m:sSup>
                      <m:r>
                        <a:rPr lang="en-US" altLang="zh-CN" i="1">
                          <a:latin typeface="Cambria Math" panose="02040503050406030204" pitchFamily="18" charset="0"/>
                        </a:rPr>
                        <m:t>=</m:t>
                      </m:r>
                      <m:r>
                        <a:rPr lang="en-US" altLang="zh-CN" b="1" i="0" smtClean="0">
                          <a:solidFill>
                            <a:srgbClr val="00B0F0"/>
                          </a:solidFill>
                          <a:latin typeface="Cambria Math" panose="02040503050406030204" pitchFamily="18" charset="0"/>
                        </a:rPr>
                        <m:t>𝟏</m:t>
                      </m:r>
                      <m:r>
                        <a:rPr lang="en-US" altLang="zh-CN" b="1" i="0" smtClean="0">
                          <a:solidFill>
                            <a:srgbClr val="00B0F0"/>
                          </a:solidFill>
                          <a:latin typeface="Cambria Math" panose="02040503050406030204" pitchFamily="18" charset="0"/>
                        </a:rPr>
                        <m:t>.</m:t>
                      </m:r>
                      <m:r>
                        <a:rPr lang="en-US" altLang="zh-CN" b="1" i="0" smtClean="0">
                          <a:solidFill>
                            <a:srgbClr val="00B0F0"/>
                          </a:solidFill>
                          <a:latin typeface="Cambria Math" panose="02040503050406030204" pitchFamily="18" charset="0"/>
                        </a:rPr>
                        <m:t>𝟓𝟒</m:t>
                      </m:r>
                    </m:oMath>
                  </m:oMathPara>
                </a14:m>
                <a:endParaRPr lang="zh-CN" altLang="en-US">
                  <a:solidFill>
                    <a:srgbClr val="00B0F0"/>
                  </a:solidFill>
                </a:endParaRPr>
              </a:p>
            </p:txBody>
          </p:sp>
        </mc:Choice>
        <mc:Fallback xmlns="">
          <p:sp>
            <p:nvSpPr>
              <p:cNvPr id="57" name="文本框 56"/>
              <p:cNvSpPr txBox="1">
                <a:spLocks noRot="1" noChangeAspect="1" noMove="1" noResize="1" noEditPoints="1" noAdjustHandles="1" noChangeArrowheads="1" noChangeShapeType="1" noTextEdit="1"/>
              </p:cNvSpPr>
              <p:nvPr/>
            </p:nvSpPr>
            <p:spPr>
              <a:xfrm>
                <a:off x="3501257" y="5627594"/>
                <a:ext cx="2726927" cy="312586"/>
              </a:xfrm>
              <a:prstGeom prst="rect">
                <a:avLst/>
              </a:prstGeom>
              <a:blipFill rotWithShape="0">
                <a:blip r:embed="rId17"/>
                <a:stretch>
                  <a:fillRect b="-9804"/>
                </a:stretch>
              </a:blipFill>
            </p:spPr>
            <p:txBody>
              <a:bodyPr/>
              <a:lstStyle/>
              <a:p>
                <a:r>
                  <a:rPr lang="zh-CN" altLang="en-US">
                    <a:noFill/>
                  </a:rPr>
                  <a:t> </a:t>
                </a:r>
              </a:p>
            </p:txBody>
          </p:sp>
        </mc:Fallback>
      </mc:AlternateContent>
      <p:cxnSp>
        <p:nvCxnSpPr>
          <p:cNvPr id="20" name="直接箭头连接符 19"/>
          <p:cNvCxnSpPr>
            <a:stCxn id="6" idx="6"/>
            <a:endCxn id="13"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3" name="直接箭头连接符 22"/>
          <p:cNvCxnSpPr>
            <a:stCxn id="7" idx="6"/>
            <a:endCxn id="13"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5" name="直接箭头连接符 24"/>
          <p:cNvCxnSpPr>
            <a:stCxn id="7" idx="6"/>
            <a:endCxn id="15"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8" idx="6"/>
            <a:endCxn id="15"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9" idx="6"/>
            <a:endCxn id="13"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9" idx="6"/>
            <a:endCxn id="15"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4" name="直接箭头连接符 23"/>
          <p:cNvCxnSpPr>
            <a:stCxn id="7" idx="6"/>
            <a:endCxn id="14"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7" name="直接箭头连接符 26"/>
          <p:cNvCxnSpPr>
            <a:stCxn id="8" idx="6"/>
            <a:endCxn id="13"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34" name="直接箭头连接符 33"/>
          <p:cNvCxnSpPr>
            <a:stCxn id="10" idx="6"/>
            <a:endCxn id="15" idx="2"/>
          </p:cNvCxnSpPr>
          <p:nvPr/>
        </p:nvCxnSpPr>
        <p:spPr bwMode="auto">
          <a:xfrm>
            <a:off x="2135758" y="5593285"/>
            <a:ext cx="933584" cy="170488"/>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19" name="直接箭头连接符 18"/>
          <p:cNvCxnSpPr>
            <a:stCxn id="5" idx="6"/>
            <a:endCxn id="14"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1" name="直接箭头连接符 20"/>
          <p:cNvCxnSpPr>
            <a:stCxn id="6" idx="6"/>
            <a:endCxn id="14"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6" name="直接箭头连接符 25"/>
          <p:cNvCxnSpPr>
            <a:stCxn id="8" idx="6"/>
            <a:endCxn id="14"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2" name="灯片编号占位符 51"/>
          <p:cNvSpPr>
            <a:spLocks noGrp="1"/>
          </p:cNvSpPr>
          <p:nvPr>
            <p:ph type="sldNum" sz="quarter" idx="12"/>
          </p:nvPr>
        </p:nvSpPr>
        <p:spPr/>
        <p:txBody>
          <a:bodyPr/>
          <a:lstStyle/>
          <a:p>
            <a:pPr>
              <a:defRPr/>
            </a:pPr>
            <a:fld id="{73697CC5-BB9E-487E-AFF3-8F5506CF83B5}" type="slidenum">
              <a:rPr lang="en-US" altLang="ko-KR" smtClean="0"/>
              <a:pPr>
                <a:defRPr/>
              </a:pPr>
              <a:t>30</a:t>
            </a:fld>
            <a:endParaRPr lang="en-US" altLang="ko-KR"/>
          </a:p>
        </p:txBody>
      </p:sp>
    </p:spTree>
    <p:extLst>
      <p:ext uri="{BB962C8B-B14F-4D97-AF65-F5344CB8AC3E}">
        <p14:creationId xmlns:p14="http://schemas.microsoft.com/office/powerpoint/2010/main" val="394930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mtClean="0"/>
              <a:t>Greedy Algorithm</a:t>
            </a:r>
            <a:endParaRPr lang="zh-CN" altLang="en-US"/>
          </a:p>
        </p:txBody>
      </p:sp>
      <p:sp>
        <p:nvSpPr>
          <p:cNvPr id="3" name="内容占位符 2"/>
          <p:cNvSpPr>
            <a:spLocks noGrp="1"/>
          </p:cNvSpPr>
          <p:nvPr>
            <p:ph idx="1"/>
          </p:nvPr>
        </p:nvSpPr>
        <p:spPr/>
        <p:txBody>
          <a:bodyPr/>
          <a:lstStyle/>
          <a:p>
            <a:r>
              <a:rPr lang="en-US" altLang="zh-CN" sz="2800"/>
              <a:t>Basic </a:t>
            </a:r>
            <a:r>
              <a:rPr lang="en-US" altLang="zh-CN" sz="2800" smtClean="0"/>
              <a:t>idea of LAF</a:t>
            </a:r>
            <a:endParaRPr lang="en-US" altLang="zh-CN" sz="2800"/>
          </a:p>
          <a:p>
            <a:pPr lvl="1"/>
            <a:r>
              <a:rPr lang="en-US" altLang="zh-CN" sz="2400" smtClean="0"/>
              <a:t>Greedily </a:t>
            </a:r>
            <a:r>
              <a:rPr lang="en-US" altLang="zh-CN" sz="2400"/>
              <a:t>assign the uncompleted tasks with the highest accuracy to each new worker</a:t>
            </a:r>
            <a:endParaRPr lang="zh-CN" altLang="en-US" sz="2400"/>
          </a:p>
        </p:txBody>
      </p:sp>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5" name="椭圆 14"/>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7" name="直接箭头连接符 16"/>
          <p:cNvCxnSpPr>
            <a:stCxn id="12" idx="6"/>
            <a:endCxn id="15"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5" idx="6"/>
            <a:endCxn id="15"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6" idx="6"/>
            <a:endCxn id="15"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9" idx="6"/>
            <a:endCxn id="14"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2" name="直接箭头连接符 31"/>
          <p:cNvCxnSpPr>
            <a:stCxn id="10" idx="6"/>
            <a:endCxn id="14"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3" name="直接箭头连接符 32"/>
          <p:cNvCxnSpPr>
            <a:stCxn id="10" idx="6"/>
            <a:endCxn id="13"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5" name="直接箭头连接符 34"/>
          <p:cNvCxnSpPr>
            <a:stCxn id="11" idx="6"/>
            <a:endCxn id="14"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7" name="直接箭头连接符 36"/>
          <p:cNvCxnSpPr>
            <a:stCxn id="11" idx="6"/>
            <a:endCxn id="13"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8" name="直接箭头连接符 37"/>
          <p:cNvCxnSpPr>
            <a:stCxn id="12" idx="6"/>
            <a:endCxn id="13"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9" name="直接箭头连接符 38"/>
          <p:cNvCxnSpPr>
            <a:stCxn id="12" idx="6"/>
            <a:endCxn id="14"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0" name="文本框 39"/>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3" name="文本框 42"/>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4" name="文本框 43"/>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5" name="文本框 44"/>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46" name="文本框 45"/>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47" name="文本框 46"/>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8" name="文本框 47"/>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9" name="文本框 48"/>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1494211" y="449132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50" name="文本框 49"/>
              <p:cNvSpPr txBox="1">
                <a:spLocks noRot="1" noChangeAspect="1" noMove="1" noResize="1" noEditPoints="1" noAdjustHandles="1" noChangeArrowheads="1" noChangeShapeType="1" noTextEdit="1"/>
              </p:cNvSpPr>
              <p:nvPr/>
            </p:nvSpPr>
            <p:spPr>
              <a:xfrm>
                <a:off x="1494211" y="4491326"/>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1" name="表格 50"/>
              <p:cNvGraphicFramePr>
                <a:graphicFrameLocks noGrp="1"/>
              </p:cNvGraphicFramePr>
              <p:nvPr>
                <p:extLst>
                  <p:ext uri="{D42A27DB-BD31-4B8C-83A1-F6EECF244321}">
                    <p14:modId xmlns:p14="http://schemas.microsoft.com/office/powerpoint/2010/main" val="1750596964"/>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𝟔</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𝟕</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51" name="表格 50"/>
              <p:cNvGraphicFramePr>
                <a:graphicFrameLocks noGrp="1"/>
              </p:cNvGraphicFramePr>
              <p:nvPr>
                <p:extLst>
                  <p:ext uri="{D42A27DB-BD31-4B8C-83A1-F6EECF244321}">
                    <p14:modId xmlns:p14="http://schemas.microsoft.com/office/powerpoint/2010/main" val="1750596964"/>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500000" r="-301923" b="-3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0.94</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600000" r="-301923" b="-2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700000" r="-301923" b="-124590"/>
                          </a:stretch>
                        </a:blip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53" name="文本框 52"/>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13" name="椭圆 12"/>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6" name="直接箭头连接符 15"/>
          <p:cNvCxnSpPr>
            <a:stCxn id="5" idx="6"/>
            <a:endCxn id="13"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5" name="文本框 54"/>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𝟑</m:t>
                      </m:r>
                      <m:r>
                        <a:rPr lang="en-US" altLang="zh-CN" b="1" i="1" smtClean="0">
                          <a:latin typeface="Cambria Math" panose="02040503050406030204" pitchFamily="18" charset="0"/>
                        </a:rPr>
                        <m:t>.</m:t>
                      </m:r>
                      <m:r>
                        <a:rPr lang="en-US" altLang="zh-CN" b="1" i="1" smtClean="0">
                          <a:latin typeface="Cambria Math" panose="02040503050406030204" pitchFamily="18" charset="0"/>
                        </a:rPr>
                        <m:t>𝟔𝟏</m:t>
                      </m:r>
                    </m:oMath>
                  </m:oMathPara>
                </a14:m>
                <a:endParaRPr lang="zh-CN" altLang="en-US"/>
              </a:p>
            </p:txBody>
          </p:sp>
        </mc:Choice>
        <mc:Fallback xmlns="">
          <p:sp>
            <p:nvSpPr>
              <p:cNvPr id="55" name="文本框 54"/>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solidFill>
                            <a:schemeClr val="tx1"/>
                          </a:solidFill>
                          <a:latin typeface="Cambria Math" panose="02040503050406030204" pitchFamily="18" charset="0"/>
                        </a:rPr>
                        <m:t>𝟑</m:t>
                      </m:r>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𝟓𝟒</m:t>
                      </m:r>
                    </m:oMath>
                  </m:oMathPara>
                </a14:m>
                <a:endParaRPr lang="zh-CN" altLang="en-US">
                  <a:solidFill>
                    <a:schemeClr val="tx1"/>
                  </a:solidFill>
                </a:endParaRPr>
              </a:p>
            </p:txBody>
          </p:sp>
        </mc:Choice>
        <mc:Fallback xmlns="">
          <p:sp>
            <p:nvSpPr>
              <p:cNvPr id="56" name="文本框 55"/>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p:cNvSpPr txBox="1"/>
              <p:nvPr/>
            </p:nvSpPr>
            <p:spPr>
              <a:xfrm>
                <a:off x="3501257" y="5627594"/>
                <a:ext cx="2726927"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𝟓𝟒</m:t>
                      </m:r>
                      <m:r>
                        <a:rPr lang="en-US" altLang="zh-CN" i="1">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m:t>
                          </m:r>
                          <m:r>
                            <a:rPr lang="en-US" altLang="zh-CN" b="1" i="1" smtClean="0">
                              <a:solidFill>
                                <a:schemeClr val="tx1"/>
                              </a:solidFill>
                              <a:latin typeface="Cambria Math" panose="02040503050406030204" pitchFamily="18" charset="0"/>
                              <a:ea typeface="Cambria Math" panose="02040503050406030204" pitchFamily="18" charset="0"/>
                            </a:rPr>
                            <m:t>𝟔</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i="1">
                              <a:solidFill>
                                <a:schemeClr val="tx1"/>
                              </a:solidFill>
                              <a:latin typeface="Cambria Math" panose="02040503050406030204" pitchFamily="18" charset="0"/>
                            </a:rPr>
                            <m:t>𝟐</m:t>
                          </m:r>
                        </m:sup>
                      </m:sSup>
                      <m:r>
                        <a:rPr lang="en-US" altLang="zh-CN" i="1">
                          <a:latin typeface="Cambria Math" panose="02040503050406030204" pitchFamily="18" charset="0"/>
                        </a:rPr>
                        <m:t>=</m:t>
                      </m:r>
                      <m:r>
                        <a:rPr lang="en-US" altLang="zh-CN" b="1" i="0" smtClean="0">
                          <a:solidFill>
                            <a:srgbClr val="00B0F0"/>
                          </a:solidFill>
                          <a:latin typeface="Cambria Math" panose="02040503050406030204" pitchFamily="18" charset="0"/>
                        </a:rPr>
                        <m:t>𝟐</m:t>
                      </m:r>
                      <m:r>
                        <a:rPr lang="en-US" altLang="zh-CN" b="1" i="0" smtClean="0">
                          <a:solidFill>
                            <a:srgbClr val="00B0F0"/>
                          </a:solidFill>
                          <a:latin typeface="Cambria Math" panose="02040503050406030204" pitchFamily="18" charset="0"/>
                        </a:rPr>
                        <m:t>.</m:t>
                      </m:r>
                      <m:r>
                        <a:rPr lang="en-US" altLang="zh-CN" b="1" i="0" smtClean="0">
                          <a:solidFill>
                            <a:srgbClr val="00B0F0"/>
                          </a:solidFill>
                          <a:latin typeface="Cambria Math" panose="02040503050406030204" pitchFamily="18" charset="0"/>
                        </a:rPr>
                        <m:t>𝟑𝟗</m:t>
                      </m:r>
                    </m:oMath>
                  </m:oMathPara>
                </a14:m>
                <a:endParaRPr lang="zh-CN" altLang="en-US">
                  <a:solidFill>
                    <a:srgbClr val="00B0F0"/>
                  </a:solidFill>
                </a:endParaRPr>
              </a:p>
            </p:txBody>
          </p:sp>
        </mc:Choice>
        <mc:Fallback xmlns="">
          <p:sp>
            <p:nvSpPr>
              <p:cNvPr id="57" name="文本框 56"/>
              <p:cNvSpPr txBox="1">
                <a:spLocks noRot="1" noChangeAspect="1" noMove="1" noResize="1" noEditPoints="1" noAdjustHandles="1" noChangeArrowheads="1" noChangeShapeType="1" noTextEdit="1"/>
              </p:cNvSpPr>
              <p:nvPr/>
            </p:nvSpPr>
            <p:spPr>
              <a:xfrm>
                <a:off x="3501257" y="5627594"/>
                <a:ext cx="2726927" cy="312586"/>
              </a:xfrm>
              <a:prstGeom prst="rect">
                <a:avLst/>
              </a:prstGeom>
              <a:blipFill rotWithShape="0">
                <a:blip r:embed="rId17"/>
                <a:stretch>
                  <a:fillRect b="-9804"/>
                </a:stretch>
              </a:blipFill>
            </p:spPr>
            <p:txBody>
              <a:bodyPr/>
              <a:lstStyle/>
              <a:p>
                <a:r>
                  <a:rPr lang="zh-CN" altLang="en-US">
                    <a:noFill/>
                  </a:rPr>
                  <a:t> </a:t>
                </a:r>
              </a:p>
            </p:txBody>
          </p:sp>
        </mc:Fallback>
      </mc:AlternateContent>
      <p:cxnSp>
        <p:nvCxnSpPr>
          <p:cNvPr id="20" name="直接箭头连接符 19"/>
          <p:cNvCxnSpPr>
            <a:stCxn id="6" idx="6"/>
            <a:endCxn id="13"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3" name="直接箭头连接符 22"/>
          <p:cNvCxnSpPr>
            <a:stCxn id="7" idx="6"/>
            <a:endCxn id="13"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5" name="直接箭头连接符 24"/>
          <p:cNvCxnSpPr>
            <a:stCxn id="7" idx="6"/>
            <a:endCxn id="15"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8" idx="6"/>
            <a:endCxn id="15"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9" idx="6"/>
            <a:endCxn id="13"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9" idx="6"/>
            <a:endCxn id="15"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4" name="直接箭头连接符 23"/>
          <p:cNvCxnSpPr>
            <a:stCxn id="7" idx="6"/>
            <a:endCxn id="14"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7" name="直接箭头连接符 26"/>
          <p:cNvCxnSpPr>
            <a:stCxn id="8" idx="6"/>
            <a:endCxn id="13"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34" name="直接箭头连接符 33"/>
          <p:cNvCxnSpPr>
            <a:stCxn id="10" idx="6"/>
            <a:endCxn id="15"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36" name="直接箭头连接符 35"/>
          <p:cNvCxnSpPr>
            <a:stCxn id="11" idx="6"/>
            <a:endCxn id="15" idx="2"/>
          </p:cNvCxnSpPr>
          <p:nvPr/>
        </p:nvCxnSpPr>
        <p:spPr bwMode="auto">
          <a:xfrm flipV="1">
            <a:off x="2135758" y="5763773"/>
            <a:ext cx="933584" cy="290236"/>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19" name="直接箭头连接符 18"/>
          <p:cNvCxnSpPr>
            <a:stCxn id="5" idx="6"/>
            <a:endCxn id="14"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1" name="直接箭头连接符 20"/>
          <p:cNvCxnSpPr>
            <a:stCxn id="6" idx="6"/>
            <a:endCxn id="14"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6" name="直接箭头连接符 25"/>
          <p:cNvCxnSpPr>
            <a:stCxn id="8" idx="6"/>
            <a:endCxn id="14"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2" name="灯片编号占位符 51"/>
          <p:cNvSpPr>
            <a:spLocks noGrp="1"/>
          </p:cNvSpPr>
          <p:nvPr>
            <p:ph type="sldNum" sz="quarter" idx="12"/>
          </p:nvPr>
        </p:nvSpPr>
        <p:spPr/>
        <p:txBody>
          <a:bodyPr/>
          <a:lstStyle/>
          <a:p>
            <a:pPr>
              <a:defRPr/>
            </a:pPr>
            <a:fld id="{73697CC5-BB9E-487E-AFF3-8F5506CF83B5}" type="slidenum">
              <a:rPr lang="en-US" altLang="ko-KR" smtClean="0"/>
              <a:pPr>
                <a:defRPr/>
              </a:pPr>
              <a:t>31</a:t>
            </a:fld>
            <a:endParaRPr lang="en-US" altLang="ko-KR"/>
          </a:p>
        </p:txBody>
      </p:sp>
    </p:spTree>
    <p:extLst>
      <p:ext uri="{BB962C8B-B14F-4D97-AF65-F5344CB8AC3E}">
        <p14:creationId xmlns:p14="http://schemas.microsoft.com/office/powerpoint/2010/main" val="307071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mtClean="0"/>
              <a:t>Greedy Algorithm</a:t>
            </a:r>
            <a:endParaRPr lang="zh-CN" altLang="en-US"/>
          </a:p>
        </p:txBody>
      </p:sp>
      <p:sp>
        <p:nvSpPr>
          <p:cNvPr id="3" name="内容占位符 2"/>
          <p:cNvSpPr>
            <a:spLocks noGrp="1"/>
          </p:cNvSpPr>
          <p:nvPr>
            <p:ph idx="1"/>
          </p:nvPr>
        </p:nvSpPr>
        <p:spPr/>
        <p:txBody>
          <a:bodyPr/>
          <a:lstStyle/>
          <a:p>
            <a:r>
              <a:rPr lang="en-US" altLang="zh-CN" sz="2800"/>
              <a:t>Basic </a:t>
            </a:r>
            <a:r>
              <a:rPr lang="en-US" altLang="zh-CN" sz="2800" smtClean="0"/>
              <a:t>idea of LAF</a:t>
            </a:r>
            <a:endParaRPr lang="en-US" altLang="zh-CN" sz="2800"/>
          </a:p>
          <a:p>
            <a:pPr lvl="1"/>
            <a:r>
              <a:rPr lang="en-US" altLang="zh-CN" sz="2400" smtClean="0"/>
              <a:t>Greedily </a:t>
            </a:r>
            <a:r>
              <a:rPr lang="en-US" altLang="zh-CN" sz="2400"/>
              <a:t>assign the uncompleted tasks with the highest accuracy to each new worker</a:t>
            </a:r>
            <a:endParaRPr lang="zh-CN" altLang="en-US" sz="2400"/>
          </a:p>
        </p:txBody>
      </p:sp>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5" name="椭圆 14"/>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7" name="直接箭头连接符 16"/>
          <p:cNvCxnSpPr>
            <a:stCxn id="12" idx="6"/>
            <a:endCxn id="15" idx="2"/>
          </p:cNvCxnSpPr>
          <p:nvPr/>
        </p:nvCxnSpPr>
        <p:spPr bwMode="auto">
          <a:xfrm flipV="1">
            <a:off x="2118059" y="5763773"/>
            <a:ext cx="951283" cy="742820"/>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18" name="直接箭头连接符 17"/>
          <p:cNvCxnSpPr>
            <a:stCxn id="5" idx="6"/>
            <a:endCxn id="15"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6" idx="6"/>
            <a:endCxn id="15"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9" idx="6"/>
            <a:endCxn id="14"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2" name="直接箭头连接符 31"/>
          <p:cNvCxnSpPr>
            <a:stCxn id="10" idx="6"/>
            <a:endCxn id="14"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3" name="直接箭头连接符 32"/>
          <p:cNvCxnSpPr>
            <a:stCxn id="10" idx="6"/>
            <a:endCxn id="13"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5" name="直接箭头连接符 34"/>
          <p:cNvCxnSpPr>
            <a:stCxn id="11" idx="6"/>
            <a:endCxn id="14"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7" name="直接箭头连接符 36"/>
          <p:cNvCxnSpPr>
            <a:stCxn id="11" idx="6"/>
            <a:endCxn id="13"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8" name="直接箭头连接符 37"/>
          <p:cNvCxnSpPr>
            <a:stCxn id="12" idx="6"/>
            <a:endCxn id="13"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9" name="直接箭头连接符 38"/>
          <p:cNvCxnSpPr>
            <a:stCxn id="12" idx="6"/>
            <a:endCxn id="14"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0" name="文本框 39"/>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3" name="文本框 42"/>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4" name="文本框 43"/>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5" name="文本框 44"/>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46" name="文本框 45"/>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47" name="文本框 46"/>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8" name="文本框 47"/>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9" name="文本框 48"/>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1494211" y="449132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50" name="文本框 49"/>
              <p:cNvSpPr txBox="1">
                <a:spLocks noRot="1" noChangeAspect="1" noMove="1" noResize="1" noEditPoints="1" noAdjustHandles="1" noChangeArrowheads="1" noChangeShapeType="1" noTextEdit="1"/>
              </p:cNvSpPr>
              <p:nvPr/>
            </p:nvSpPr>
            <p:spPr>
              <a:xfrm>
                <a:off x="1494211" y="4491326"/>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1" name="表格 50"/>
              <p:cNvGraphicFramePr>
                <a:graphicFrameLocks noGrp="1"/>
              </p:cNvGraphicFramePr>
              <p:nvPr>
                <p:extLst>
                  <p:ext uri="{D42A27DB-BD31-4B8C-83A1-F6EECF244321}">
                    <p14:modId xmlns:p14="http://schemas.microsoft.com/office/powerpoint/2010/main" val="3461368815"/>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𝟔</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𝟕</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𝟖</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8"/>
                      </a:ext>
                    </a:extLst>
                  </a:tr>
                </a:tbl>
              </a:graphicData>
            </a:graphic>
          </p:graphicFrame>
        </mc:Choice>
        <mc:Fallback xmlns="">
          <p:graphicFrame>
            <p:nvGraphicFramePr>
              <p:cNvPr id="51" name="表格 50"/>
              <p:cNvGraphicFramePr>
                <a:graphicFrameLocks noGrp="1"/>
              </p:cNvGraphicFramePr>
              <p:nvPr>
                <p:extLst>
                  <p:ext uri="{D42A27DB-BD31-4B8C-83A1-F6EECF244321}">
                    <p14:modId xmlns:p14="http://schemas.microsoft.com/office/powerpoint/2010/main" val="3461368815"/>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500000" r="-301923" b="-3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0.94</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600000" r="-301923" b="-2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700000" r="-301923" b="-124590"/>
                          </a:stretch>
                        </a:blip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800000" r="-301923" b="-24590"/>
                          </a:stretch>
                        </a:blip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mc:Fallback>
      </mc:AlternateContent>
      <p:sp>
        <p:nvSpPr>
          <p:cNvPr id="53" name="文本框 52"/>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13" name="椭圆 12"/>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6" name="直接箭头连接符 15"/>
          <p:cNvCxnSpPr>
            <a:stCxn id="5" idx="6"/>
            <a:endCxn id="13"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5" name="文本框 54"/>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𝟑</m:t>
                      </m:r>
                      <m:r>
                        <a:rPr lang="en-US" altLang="zh-CN" b="1" i="1" smtClean="0">
                          <a:latin typeface="Cambria Math" panose="02040503050406030204" pitchFamily="18" charset="0"/>
                        </a:rPr>
                        <m:t>.</m:t>
                      </m:r>
                      <m:r>
                        <a:rPr lang="en-US" altLang="zh-CN" b="1" i="1" smtClean="0">
                          <a:latin typeface="Cambria Math" panose="02040503050406030204" pitchFamily="18" charset="0"/>
                        </a:rPr>
                        <m:t>𝟔𝟏</m:t>
                      </m:r>
                    </m:oMath>
                  </m:oMathPara>
                </a14:m>
                <a:endParaRPr lang="zh-CN" altLang="en-US"/>
              </a:p>
            </p:txBody>
          </p:sp>
        </mc:Choice>
        <mc:Fallback xmlns="">
          <p:sp>
            <p:nvSpPr>
              <p:cNvPr id="55" name="文本框 54"/>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solidFill>
                            <a:schemeClr val="tx1"/>
                          </a:solidFill>
                          <a:latin typeface="Cambria Math" panose="02040503050406030204" pitchFamily="18" charset="0"/>
                        </a:rPr>
                        <m:t>𝟑</m:t>
                      </m:r>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𝟓𝟒</m:t>
                      </m:r>
                    </m:oMath>
                  </m:oMathPara>
                </a14:m>
                <a:endParaRPr lang="zh-CN" altLang="en-US">
                  <a:solidFill>
                    <a:schemeClr val="tx1"/>
                  </a:solidFill>
                </a:endParaRPr>
              </a:p>
            </p:txBody>
          </p:sp>
        </mc:Choice>
        <mc:Fallback xmlns="">
          <p:sp>
            <p:nvSpPr>
              <p:cNvPr id="56" name="文本框 55"/>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p:cNvSpPr txBox="1"/>
              <p:nvPr/>
            </p:nvSpPr>
            <p:spPr>
              <a:xfrm>
                <a:off x="3501257" y="5627594"/>
                <a:ext cx="2726927"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𝟐</m:t>
                      </m:r>
                      <m:r>
                        <a:rPr lang="en-US" altLang="zh-CN" b="1" i="1" smtClean="0">
                          <a:latin typeface="Cambria Math" panose="02040503050406030204" pitchFamily="18" charset="0"/>
                        </a:rPr>
                        <m:t>.</m:t>
                      </m:r>
                      <m:r>
                        <a:rPr lang="en-US" altLang="zh-CN" b="1" i="1" smtClean="0">
                          <a:latin typeface="Cambria Math" panose="02040503050406030204" pitchFamily="18" charset="0"/>
                        </a:rPr>
                        <m:t>𝟑𝟗</m:t>
                      </m:r>
                      <m:r>
                        <a:rPr lang="en-US" altLang="zh-CN" i="1">
                          <a:latin typeface="Cambria Math" panose="02040503050406030204" pitchFamily="18" charset="0"/>
                        </a:rPr>
                        <m:t>+</m:t>
                      </m:r>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𝟐</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𝟎</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𝟗</m:t>
                          </m:r>
                          <m:r>
                            <a:rPr lang="en-US" altLang="zh-CN" b="1" i="1" smtClean="0">
                              <a:solidFill>
                                <a:schemeClr val="tx1"/>
                              </a:solidFill>
                              <a:latin typeface="Cambria Math" panose="02040503050406030204" pitchFamily="18" charset="0"/>
                              <a:ea typeface="Cambria Math" panose="02040503050406030204" pitchFamily="18" charset="0"/>
                            </a:rPr>
                            <m:t>𝟔</m:t>
                          </m:r>
                          <m: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𝟏</m:t>
                          </m:r>
                          <m:r>
                            <a:rPr lang="en-US" altLang="zh-CN" i="1">
                              <a:solidFill>
                                <a:schemeClr val="tx1"/>
                              </a:solidFill>
                              <a:latin typeface="Cambria Math" panose="02040503050406030204" pitchFamily="18" charset="0"/>
                            </a:rPr>
                            <m:t>)</m:t>
                          </m:r>
                        </m:e>
                        <m:sup>
                          <m:r>
                            <a:rPr lang="en-US" altLang="zh-CN" i="1">
                              <a:solidFill>
                                <a:schemeClr val="tx1"/>
                              </a:solidFill>
                              <a:latin typeface="Cambria Math" panose="02040503050406030204" pitchFamily="18" charset="0"/>
                            </a:rPr>
                            <m:t>𝟐</m:t>
                          </m:r>
                        </m:sup>
                      </m:sSup>
                      <m:r>
                        <a:rPr lang="en-US" altLang="zh-CN" i="1">
                          <a:latin typeface="Cambria Math" panose="02040503050406030204" pitchFamily="18" charset="0"/>
                        </a:rPr>
                        <m:t>=</m:t>
                      </m:r>
                      <m:r>
                        <a:rPr lang="en-US" altLang="zh-CN" b="1" i="0" smtClean="0">
                          <a:solidFill>
                            <a:srgbClr val="00B0F0"/>
                          </a:solidFill>
                          <a:latin typeface="Cambria Math" panose="02040503050406030204" pitchFamily="18" charset="0"/>
                        </a:rPr>
                        <m:t>𝟑</m:t>
                      </m:r>
                      <m:r>
                        <a:rPr lang="en-US" altLang="zh-CN" b="1" i="0" smtClean="0">
                          <a:solidFill>
                            <a:srgbClr val="00B0F0"/>
                          </a:solidFill>
                          <a:latin typeface="Cambria Math" panose="02040503050406030204" pitchFamily="18" charset="0"/>
                        </a:rPr>
                        <m:t>.</m:t>
                      </m:r>
                      <m:r>
                        <a:rPr lang="en-US" altLang="zh-CN" b="1" i="0" smtClean="0">
                          <a:solidFill>
                            <a:srgbClr val="00B0F0"/>
                          </a:solidFill>
                          <a:latin typeface="Cambria Math" panose="02040503050406030204" pitchFamily="18" charset="0"/>
                        </a:rPr>
                        <m:t>𝟐𝟒</m:t>
                      </m:r>
                    </m:oMath>
                  </m:oMathPara>
                </a14:m>
                <a:endParaRPr lang="zh-CN" altLang="en-US">
                  <a:solidFill>
                    <a:srgbClr val="00B0F0"/>
                  </a:solidFill>
                </a:endParaRPr>
              </a:p>
            </p:txBody>
          </p:sp>
        </mc:Choice>
        <mc:Fallback xmlns="">
          <p:sp>
            <p:nvSpPr>
              <p:cNvPr id="57" name="文本框 56"/>
              <p:cNvSpPr txBox="1">
                <a:spLocks noRot="1" noChangeAspect="1" noMove="1" noResize="1" noEditPoints="1" noAdjustHandles="1" noChangeArrowheads="1" noChangeShapeType="1" noTextEdit="1"/>
              </p:cNvSpPr>
              <p:nvPr/>
            </p:nvSpPr>
            <p:spPr>
              <a:xfrm>
                <a:off x="3501257" y="5627594"/>
                <a:ext cx="2726927" cy="312586"/>
              </a:xfrm>
              <a:prstGeom prst="rect">
                <a:avLst/>
              </a:prstGeom>
              <a:blipFill rotWithShape="0">
                <a:blip r:embed="rId17"/>
                <a:stretch>
                  <a:fillRect b="-9804"/>
                </a:stretch>
              </a:blipFill>
            </p:spPr>
            <p:txBody>
              <a:bodyPr/>
              <a:lstStyle/>
              <a:p>
                <a:r>
                  <a:rPr lang="zh-CN" altLang="en-US">
                    <a:noFill/>
                  </a:rPr>
                  <a:t> </a:t>
                </a:r>
              </a:p>
            </p:txBody>
          </p:sp>
        </mc:Fallback>
      </mc:AlternateContent>
      <p:cxnSp>
        <p:nvCxnSpPr>
          <p:cNvPr id="20" name="直接箭头连接符 19"/>
          <p:cNvCxnSpPr>
            <a:stCxn id="6" idx="6"/>
            <a:endCxn id="13"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3" name="直接箭头连接符 22"/>
          <p:cNvCxnSpPr>
            <a:stCxn id="7" idx="6"/>
            <a:endCxn id="13"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5" name="直接箭头连接符 24"/>
          <p:cNvCxnSpPr>
            <a:stCxn id="7" idx="6"/>
            <a:endCxn id="15"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8" idx="6"/>
            <a:endCxn id="15"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9" idx="6"/>
            <a:endCxn id="13"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9" idx="6"/>
            <a:endCxn id="15"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4" name="直接箭头连接符 23"/>
          <p:cNvCxnSpPr>
            <a:stCxn id="7" idx="6"/>
            <a:endCxn id="14"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7" name="直接箭头连接符 26"/>
          <p:cNvCxnSpPr>
            <a:stCxn id="8" idx="6"/>
            <a:endCxn id="13"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34" name="直接箭头连接符 33"/>
          <p:cNvCxnSpPr>
            <a:stCxn id="10" idx="6"/>
            <a:endCxn id="15"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36" name="直接箭头连接符 35"/>
          <p:cNvCxnSpPr>
            <a:stCxn id="11" idx="6"/>
            <a:endCxn id="15"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8" name="矩形标注 57"/>
              <p:cNvSpPr>
                <a:spLocks noChangeArrowheads="1"/>
              </p:cNvSpPr>
              <p:nvPr/>
            </p:nvSpPr>
            <p:spPr bwMode="auto">
              <a:xfrm>
                <a:off x="3472388" y="6143149"/>
                <a:ext cx="2576555" cy="375002"/>
              </a:xfrm>
              <a:prstGeom prst="wedgeRectCallout">
                <a:avLst>
                  <a:gd name="adj1" fmla="val -17615"/>
                  <a:gd name="adj2" fmla="val -91465"/>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𝟑</m:t>
                        </m:r>
                      </m:sub>
                    </m:sSub>
                  </m:oMath>
                </a14:m>
                <a:r>
                  <a:rPr lang="en-US" altLang="zh-CN" sz="1600" dirty="0">
                    <a:cs typeface="ＭＳ Ｐゴシック" charset="-128"/>
                  </a:rPr>
                  <a:t> </a:t>
                </a:r>
                <a:r>
                  <a:rPr lang="en-US" altLang="zh-CN" sz="1600">
                    <a:cs typeface="ＭＳ Ｐゴシック" charset="-128"/>
                  </a:rPr>
                  <a:t>is completed.</a:t>
                </a:r>
                <a:endParaRPr lang="en-US" altLang="zh-CN" sz="1600" dirty="0">
                  <a:cs typeface="ＭＳ Ｐゴシック" charset="-128"/>
                </a:endParaRPr>
              </a:p>
            </p:txBody>
          </p:sp>
        </mc:Choice>
        <mc:Fallback xmlns="">
          <p:sp>
            <p:nvSpPr>
              <p:cNvPr id="58" name="矩形标注 57"/>
              <p:cNvSpPr>
                <a:spLocks noRot="1" noChangeAspect="1" noMove="1" noResize="1" noEditPoints="1" noAdjustHandles="1" noChangeArrowheads="1" noChangeShapeType="1" noTextEdit="1"/>
              </p:cNvSpPr>
              <p:nvPr/>
            </p:nvSpPr>
            <p:spPr bwMode="auto">
              <a:xfrm>
                <a:off x="3472388" y="6143149"/>
                <a:ext cx="2576555" cy="375002"/>
              </a:xfrm>
              <a:prstGeom prst="wedgeRectCallout">
                <a:avLst>
                  <a:gd name="adj1" fmla="val -17615"/>
                  <a:gd name="adj2" fmla="val -91465"/>
                </a:avLst>
              </a:prstGeom>
              <a:blipFill rotWithShape="0">
                <a:blip r:embed="rId18"/>
                <a:stretch>
                  <a:fillRect b="-8046"/>
                </a:stretch>
              </a:blipFill>
              <a:ln>
                <a:noFill/>
              </a:ln>
            </p:spPr>
            <p:txBody>
              <a:bodyPr/>
              <a:lstStyle/>
              <a:p>
                <a:r>
                  <a:rPr lang="zh-CN" altLang="en-US">
                    <a:noFill/>
                  </a:rPr>
                  <a:t> </a:t>
                </a:r>
              </a:p>
            </p:txBody>
          </p:sp>
        </mc:Fallback>
      </mc:AlternateContent>
      <p:cxnSp>
        <p:nvCxnSpPr>
          <p:cNvPr id="19" name="直接箭头连接符 18"/>
          <p:cNvCxnSpPr>
            <a:stCxn id="5" idx="6"/>
            <a:endCxn id="14"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1" name="直接箭头连接符 20"/>
          <p:cNvCxnSpPr>
            <a:stCxn id="6" idx="6"/>
            <a:endCxn id="14"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6" name="直接箭头连接符 25"/>
          <p:cNvCxnSpPr>
            <a:stCxn id="8" idx="6"/>
            <a:endCxn id="14"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59" name="文本框 58"/>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2" name="灯片编号占位符 51"/>
          <p:cNvSpPr>
            <a:spLocks noGrp="1"/>
          </p:cNvSpPr>
          <p:nvPr>
            <p:ph type="sldNum" sz="quarter" idx="12"/>
          </p:nvPr>
        </p:nvSpPr>
        <p:spPr/>
        <p:txBody>
          <a:bodyPr/>
          <a:lstStyle/>
          <a:p>
            <a:pPr>
              <a:defRPr/>
            </a:pPr>
            <a:fld id="{73697CC5-BB9E-487E-AFF3-8F5506CF83B5}" type="slidenum">
              <a:rPr lang="en-US" altLang="ko-KR" smtClean="0"/>
              <a:pPr>
                <a:defRPr/>
              </a:pPr>
              <a:t>32</a:t>
            </a:fld>
            <a:endParaRPr lang="en-US" altLang="ko-KR"/>
          </a:p>
        </p:txBody>
      </p:sp>
    </p:spTree>
    <p:extLst>
      <p:ext uri="{BB962C8B-B14F-4D97-AF65-F5344CB8AC3E}">
        <p14:creationId xmlns:p14="http://schemas.microsoft.com/office/powerpoint/2010/main" val="415234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mtClean="0"/>
              <a:t>Greedy Algorithm</a:t>
            </a:r>
            <a:endParaRPr lang="zh-CN" altLang="en-US"/>
          </a:p>
        </p:txBody>
      </p:sp>
      <p:sp>
        <p:nvSpPr>
          <p:cNvPr id="3" name="内容占位符 2"/>
          <p:cNvSpPr>
            <a:spLocks noGrp="1"/>
          </p:cNvSpPr>
          <p:nvPr>
            <p:ph idx="1"/>
          </p:nvPr>
        </p:nvSpPr>
        <p:spPr/>
        <p:txBody>
          <a:bodyPr/>
          <a:lstStyle/>
          <a:p>
            <a:r>
              <a:rPr lang="en-US" altLang="zh-CN" sz="2800"/>
              <a:t>Basic </a:t>
            </a:r>
            <a:r>
              <a:rPr lang="en-US" altLang="zh-CN" sz="2800" smtClean="0"/>
              <a:t>idea of LAF</a:t>
            </a:r>
            <a:endParaRPr lang="en-US" altLang="zh-CN" sz="2800"/>
          </a:p>
          <a:p>
            <a:pPr lvl="1"/>
            <a:r>
              <a:rPr lang="en-US" altLang="zh-CN" sz="2400" smtClean="0"/>
              <a:t>Greedily </a:t>
            </a:r>
            <a:r>
              <a:rPr lang="en-US" altLang="zh-CN" sz="2400"/>
              <a:t>assign the uncompleted tasks with the highest accuracy to each new worker</a:t>
            </a:r>
            <a:endParaRPr lang="zh-CN" altLang="en-US" sz="2400"/>
          </a:p>
        </p:txBody>
      </p:sp>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5" name="椭圆 14"/>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7" name="直接箭头连接符 16"/>
          <p:cNvCxnSpPr>
            <a:stCxn id="12" idx="6"/>
            <a:endCxn id="15"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18" name="直接箭头连接符 17"/>
          <p:cNvCxnSpPr>
            <a:stCxn id="5" idx="6"/>
            <a:endCxn id="15"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6" idx="6"/>
            <a:endCxn id="15"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9" idx="6"/>
            <a:endCxn id="14"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2" name="直接箭头连接符 31"/>
          <p:cNvCxnSpPr>
            <a:stCxn id="10" idx="6"/>
            <a:endCxn id="14"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3" name="直接箭头连接符 32"/>
          <p:cNvCxnSpPr>
            <a:stCxn id="10" idx="6"/>
            <a:endCxn id="13"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5" name="直接箭头连接符 34"/>
          <p:cNvCxnSpPr>
            <a:stCxn id="11" idx="6"/>
            <a:endCxn id="14"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7" name="直接箭头连接符 36"/>
          <p:cNvCxnSpPr>
            <a:stCxn id="11" idx="6"/>
            <a:endCxn id="13"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8" name="直接箭头连接符 37"/>
          <p:cNvCxnSpPr>
            <a:stCxn id="12" idx="6"/>
            <a:endCxn id="13"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9" name="直接箭头连接符 38"/>
          <p:cNvCxnSpPr>
            <a:stCxn id="12" idx="6"/>
            <a:endCxn id="14"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0" name="文本框 39"/>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43" name="文本框 42"/>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4" name="文本框 43"/>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45" name="文本框 44"/>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46" name="文本框 45"/>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47" name="文本框 46"/>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8" name="文本框 47"/>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9" name="文本框 48"/>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1494211" y="449132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50" name="文本框 49"/>
              <p:cNvSpPr txBox="1">
                <a:spLocks noRot="1" noChangeAspect="1" noMove="1" noResize="1" noEditPoints="1" noAdjustHandles="1" noChangeArrowheads="1" noChangeShapeType="1" noTextEdit="1"/>
              </p:cNvSpPr>
              <p:nvPr/>
            </p:nvSpPr>
            <p:spPr>
              <a:xfrm>
                <a:off x="1494211" y="4491326"/>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1" name="表格 50"/>
              <p:cNvGraphicFramePr>
                <a:graphicFrameLocks noGrp="1"/>
              </p:cNvGraphicFramePr>
              <p:nvPr>
                <p:extLst>
                  <p:ext uri="{D42A27DB-BD31-4B8C-83A1-F6EECF244321}">
                    <p14:modId xmlns:p14="http://schemas.microsoft.com/office/powerpoint/2010/main" val="2949572652"/>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𝟔</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𝟕</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𝟖</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8"/>
                      </a:ext>
                    </a:extLst>
                  </a:tr>
                </a:tbl>
              </a:graphicData>
            </a:graphic>
          </p:graphicFrame>
        </mc:Choice>
        <mc:Fallback xmlns="">
          <p:graphicFrame>
            <p:nvGraphicFramePr>
              <p:cNvPr id="51" name="表格 50"/>
              <p:cNvGraphicFramePr>
                <a:graphicFrameLocks noGrp="1"/>
              </p:cNvGraphicFramePr>
              <p:nvPr>
                <p:extLst>
                  <p:ext uri="{D42A27DB-BD31-4B8C-83A1-F6EECF244321}">
                    <p14:modId xmlns:p14="http://schemas.microsoft.com/office/powerpoint/2010/main" val="2949572652"/>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500000" r="-301923" b="-3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0.94</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600000" r="-301923" b="-2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700000" r="-301923" b="-124590"/>
                          </a:stretch>
                        </a:blip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62" t="-800000" r="-301923" b="-24590"/>
                          </a:stretch>
                        </a:blip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mc:Fallback>
      </mc:AlternateContent>
      <p:sp>
        <p:nvSpPr>
          <p:cNvPr id="53" name="文本框 52"/>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13" name="椭圆 12"/>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6" name="直接箭头连接符 15"/>
          <p:cNvCxnSpPr>
            <a:stCxn id="5" idx="6"/>
            <a:endCxn id="13"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5" name="文本框 54"/>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𝟑</m:t>
                      </m:r>
                      <m:r>
                        <a:rPr lang="en-US" altLang="zh-CN" b="1" i="1" smtClean="0">
                          <a:latin typeface="Cambria Math" panose="02040503050406030204" pitchFamily="18" charset="0"/>
                        </a:rPr>
                        <m:t>.</m:t>
                      </m:r>
                      <m:r>
                        <a:rPr lang="en-US" altLang="zh-CN" b="1" i="1" smtClean="0">
                          <a:latin typeface="Cambria Math" panose="02040503050406030204" pitchFamily="18" charset="0"/>
                        </a:rPr>
                        <m:t>𝟔𝟏</m:t>
                      </m:r>
                    </m:oMath>
                  </m:oMathPara>
                </a14:m>
                <a:endParaRPr lang="zh-CN" altLang="en-US"/>
              </a:p>
            </p:txBody>
          </p:sp>
        </mc:Choice>
        <mc:Fallback xmlns="">
          <p:sp>
            <p:nvSpPr>
              <p:cNvPr id="55" name="文本框 54"/>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solidFill>
                            <a:schemeClr val="tx1"/>
                          </a:solidFill>
                          <a:latin typeface="Cambria Math" panose="02040503050406030204" pitchFamily="18" charset="0"/>
                        </a:rPr>
                        <m:t>𝟑</m:t>
                      </m:r>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𝟓𝟒</m:t>
                      </m:r>
                    </m:oMath>
                  </m:oMathPara>
                </a14:m>
                <a:endParaRPr lang="zh-CN" altLang="en-US">
                  <a:solidFill>
                    <a:schemeClr val="tx1"/>
                  </a:solidFill>
                </a:endParaRPr>
              </a:p>
            </p:txBody>
          </p:sp>
        </mc:Choice>
        <mc:Fallback xmlns="">
          <p:sp>
            <p:nvSpPr>
              <p:cNvPr id="56" name="文本框 55"/>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p:cNvSpPr txBox="1"/>
              <p:nvPr/>
            </p:nvSpPr>
            <p:spPr>
              <a:xfrm>
                <a:off x="3501257" y="5627594"/>
                <a:ext cx="2726927"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0" smtClean="0">
                          <a:solidFill>
                            <a:schemeClr val="tx1"/>
                          </a:solidFill>
                          <a:latin typeface="Cambria Math" panose="02040503050406030204" pitchFamily="18" charset="0"/>
                        </a:rPr>
                        <m:t>𝟑</m:t>
                      </m:r>
                      <m:r>
                        <a:rPr lang="en-US" altLang="zh-CN" b="1" i="0" smtClean="0">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𝟐𝟒</m:t>
                      </m:r>
                    </m:oMath>
                  </m:oMathPara>
                </a14:m>
                <a:endParaRPr lang="zh-CN" altLang="en-US">
                  <a:solidFill>
                    <a:schemeClr val="tx1"/>
                  </a:solidFill>
                </a:endParaRPr>
              </a:p>
            </p:txBody>
          </p:sp>
        </mc:Choice>
        <mc:Fallback xmlns="">
          <p:sp>
            <p:nvSpPr>
              <p:cNvPr id="57" name="文本框 56"/>
              <p:cNvSpPr txBox="1">
                <a:spLocks noRot="1" noChangeAspect="1" noMove="1" noResize="1" noEditPoints="1" noAdjustHandles="1" noChangeArrowheads="1" noChangeShapeType="1" noTextEdit="1"/>
              </p:cNvSpPr>
              <p:nvPr/>
            </p:nvSpPr>
            <p:spPr>
              <a:xfrm>
                <a:off x="3501257" y="5627594"/>
                <a:ext cx="2726927" cy="312586"/>
              </a:xfrm>
              <a:prstGeom prst="rect">
                <a:avLst/>
              </a:prstGeom>
              <a:blipFill rotWithShape="0">
                <a:blip r:embed="rId17"/>
                <a:stretch>
                  <a:fillRect/>
                </a:stretch>
              </a:blipFill>
            </p:spPr>
            <p:txBody>
              <a:bodyPr/>
              <a:lstStyle/>
              <a:p>
                <a:r>
                  <a:rPr lang="zh-CN" altLang="en-US">
                    <a:noFill/>
                  </a:rPr>
                  <a:t> </a:t>
                </a:r>
              </a:p>
            </p:txBody>
          </p:sp>
        </mc:Fallback>
      </mc:AlternateContent>
      <p:cxnSp>
        <p:nvCxnSpPr>
          <p:cNvPr id="20" name="直接箭头连接符 19"/>
          <p:cNvCxnSpPr>
            <a:stCxn id="6" idx="6"/>
            <a:endCxn id="13"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3" name="直接箭头连接符 22"/>
          <p:cNvCxnSpPr>
            <a:stCxn id="7" idx="6"/>
            <a:endCxn id="13"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5" name="直接箭头连接符 24"/>
          <p:cNvCxnSpPr>
            <a:stCxn id="7" idx="6"/>
            <a:endCxn id="15"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8" idx="6"/>
            <a:endCxn id="15"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9" idx="6"/>
            <a:endCxn id="13"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9" idx="6"/>
            <a:endCxn id="15"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4" name="直接箭头连接符 23"/>
          <p:cNvCxnSpPr>
            <a:stCxn id="7" idx="6"/>
            <a:endCxn id="14"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7" name="直接箭头连接符 26"/>
          <p:cNvCxnSpPr>
            <a:stCxn id="8" idx="6"/>
            <a:endCxn id="13"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34" name="直接箭头连接符 33"/>
          <p:cNvCxnSpPr>
            <a:stCxn id="10" idx="6"/>
            <a:endCxn id="15"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36" name="直接箭头连接符 35"/>
          <p:cNvCxnSpPr>
            <a:stCxn id="11" idx="6"/>
            <a:endCxn id="15"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9" name="矩形标注 58"/>
              <p:cNvSpPr>
                <a:spLocks noChangeArrowheads="1"/>
              </p:cNvSpPr>
              <p:nvPr/>
            </p:nvSpPr>
            <p:spPr bwMode="auto">
              <a:xfrm>
                <a:off x="1203764" y="6044497"/>
                <a:ext cx="4536504" cy="689002"/>
              </a:xfrm>
              <a:prstGeom prst="wedgeRectCallout">
                <a:avLst>
                  <a:gd name="adj1" fmla="val 61292"/>
                  <a:gd name="adj2" fmla="val 12846"/>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𝟏</m:t>
                        </m:r>
                      </m:sub>
                    </m:sSub>
                  </m:oMath>
                </a14:m>
                <a:r>
                  <a:rPr lang="en-US" altLang="zh-CN" sz="1600">
                    <a:cs typeface="ＭＳ Ｐゴシック" charset="-128"/>
                  </a:rPr>
                  <a:t>,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𝟐</m:t>
                        </m:r>
                      </m:sub>
                    </m:sSub>
                  </m:oMath>
                </a14:m>
                <a:r>
                  <a:rPr lang="en-US" altLang="zh-CN" sz="1600" dirty="0">
                    <a:cs typeface="ＭＳ Ｐゴシック" charset="-128"/>
                  </a:rPr>
                  <a:t> </a:t>
                </a:r>
                <a:r>
                  <a:rPr lang="en-US" altLang="zh-CN" sz="1600">
                    <a:cs typeface="ＭＳ Ｐゴシック" charset="-128"/>
                  </a:rPr>
                  <a:t>and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𝟑</m:t>
                        </m:r>
                      </m:sub>
                    </m:sSub>
                  </m:oMath>
                </a14:m>
                <a:r>
                  <a:rPr lang="en-US" altLang="zh-CN" sz="1600" dirty="0">
                    <a:cs typeface="ＭＳ Ｐゴシック" charset="-128"/>
                  </a:rPr>
                  <a:t> </a:t>
                </a:r>
                <a:r>
                  <a:rPr lang="en-US" altLang="zh-CN" sz="1600">
                    <a:cs typeface="ＭＳ Ｐゴシック" charset="-128"/>
                  </a:rPr>
                  <a:t>are all completed. Then</a:t>
                </a:r>
              </a:p>
              <a:p>
                <a:pPr algn="just" eaLnBrk="1" hangingPunct="1">
                  <a:buNone/>
                </a:pPr>
                <a:r>
                  <a:rPr lang="en-US" altLang="zh-CN" sz="2400" smtClean="0">
                    <a:solidFill>
                      <a:schemeClr val="tx1"/>
                    </a:solidFill>
                    <a:cs typeface="ＭＳ Ｐゴシック" charset="-128"/>
                  </a:rPr>
                  <a:t>Latency(</a:t>
                </a:r>
                <a:r>
                  <a:rPr lang="en-US" altLang="zh-CN" sz="2400" i="1">
                    <a:solidFill>
                      <a:schemeClr val="tx1"/>
                    </a:solidFill>
                    <a:cs typeface="ＭＳ Ｐゴシック" charset="-128"/>
                  </a:rPr>
                  <a:t>M</a:t>
                </a:r>
                <a:r>
                  <a:rPr lang="en-US" altLang="zh-CN" sz="2400">
                    <a:solidFill>
                      <a:schemeClr val="tx1"/>
                    </a:solidFill>
                    <a:cs typeface="ＭＳ Ｐゴシック" charset="-128"/>
                  </a:rPr>
                  <a:t>) = </a:t>
                </a:r>
                <a14:m>
                  <m:oMath xmlns:m="http://schemas.openxmlformats.org/officeDocument/2006/math">
                    <m:r>
                      <a:rPr lang="en-US" altLang="zh-CN" sz="2400" b="1" i="1" smtClean="0">
                        <a:solidFill>
                          <a:schemeClr val="tx1"/>
                        </a:solidFill>
                        <a:latin typeface="Cambria Math" panose="02040503050406030204" pitchFamily="18" charset="0"/>
                        <a:cs typeface="ＭＳ Ｐゴシック" charset="-128"/>
                      </a:rPr>
                      <m:t>𝒎𝒂𝒙</m:t>
                    </m:r>
                    <m:d>
                      <m:dPr>
                        <m:begChr m:val="{"/>
                        <m:endChr m:val="}"/>
                        <m:ctrlPr>
                          <a:rPr lang="en-US" altLang="zh-CN" sz="2400" b="1" i="1" smtClean="0">
                            <a:solidFill>
                              <a:schemeClr val="tx1"/>
                            </a:solidFill>
                            <a:latin typeface="Cambria Math" panose="02040503050406030204" pitchFamily="18" charset="0"/>
                            <a:cs typeface="ＭＳ Ｐゴシック" charset="-128"/>
                          </a:rPr>
                        </m:ctrlPr>
                      </m:dPr>
                      <m:e>
                        <m:r>
                          <a:rPr lang="en-US" altLang="zh-CN" sz="2400" b="1" i="1" smtClean="0">
                            <a:solidFill>
                              <a:schemeClr val="tx1"/>
                            </a:solidFill>
                            <a:latin typeface="Cambria Math" panose="02040503050406030204" pitchFamily="18" charset="0"/>
                            <a:cs typeface="ＭＳ Ｐゴシック" charset="-128"/>
                          </a:rPr>
                          <m:t>𝟒</m:t>
                        </m:r>
                        <m:r>
                          <a:rPr lang="en-US" altLang="zh-CN" sz="2400" b="1" i="1" smtClean="0">
                            <a:solidFill>
                              <a:schemeClr val="tx1"/>
                            </a:solidFill>
                            <a:latin typeface="Cambria Math" panose="02040503050406030204" pitchFamily="18" charset="0"/>
                            <a:cs typeface="ＭＳ Ｐゴシック" charset="-128"/>
                          </a:rPr>
                          <m:t>,</m:t>
                        </m:r>
                        <m:r>
                          <a:rPr lang="en-US" altLang="zh-CN" sz="2400" b="1" i="1" smtClean="0">
                            <a:solidFill>
                              <a:schemeClr val="tx1"/>
                            </a:solidFill>
                            <a:latin typeface="Cambria Math" panose="02040503050406030204" pitchFamily="18" charset="0"/>
                            <a:cs typeface="ＭＳ Ｐゴシック" charset="-128"/>
                          </a:rPr>
                          <m:t>𝟒</m:t>
                        </m:r>
                        <m:r>
                          <a:rPr lang="en-US" altLang="zh-CN" sz="2400" b="1" i="1" smtClean="0">
                            <a:solidFill>
                              <a:schemeClr val="tx1"/>
                            </a:solidFill>
                            <a:latin typeface="Cambria Math" panose="02040503050406030204" pitchFamily="18" charset="0"/>
                            <a:cs typeface="ＭＳ Ｐゴシック" charset="-128"/>
                          </a:rPr>
                          <m:t>,</m:t>
                        </m:r>
                        <m:r>
                          <a:rPr lang="en-US" altLang="zh-CN" sz="2400" b="1" i="1" smtClean="0">
                            <a:solidFill>
                              <a:schemeClr val="tx1"/>
                            </a:solidFill>
                            <a:latin typeface="Cambria Math" panose="02040503050406030204" pitchFamily="18" charset="0"/>
                            <a:cs typeface="ＭＳ Ｐゴシック" charset="-128"/>
                          </a:rPr>
                          <m:t>𝟖</m:t>
                        </m:r>
                      </m:e>
                    </m:d>
                    <m:r>
                      <a:rPr lang="en-US" altLang="zh-CN" sz="2400" b="1" i="1" smtClean="0">
                        <a:solidFill>
                          <a:schemeClr val="tx1"/>
                        </a:solidFill>
                        <a:latin typeface="Cambria Math" panose="02040503050406030204" pitchFamily="18" charset="0"/>
                        <a:cs typeface="ＭＳ Ｐゴシック" charset="-128"/>
                      </a:rPr>
                      <m:t>=</m:t>
                    </m:r>
                    <m:r>
                      <a:rPr lang="en-US" altLang="zh-CN" sz="2400" b="1" i="1" smtClean="0">
                        <a:solidFill>
                          <a:schemeClr val="tx1"/>
                        </a:solidFill>
                        <a:latin typeface="Cambria Math" panose="02040503050406030204" pitchFamily="18" charset="0"/>
                        <a:cs typeface="ＭＳ Ｐゴシック" charset="-128"/>
                      </a:rPr>
                      <m:t>𝟖</m:t>
                    </m:r>
                    <m:r>
                      <a:rPr lang="en-US" altLang="zh-CN" sz="2400" b="1" i="1" smtClean="0">
                        <a:solidFill>
                          <a:schemeClr val="tx1"/>
                        </a:solidFill>
                        <a:latin typeface="Cambria Math" panose="02040503050406030204" pitchFamily="18" charset="0"/>
                        <a:cs typeface="ＭＳ Ｐゴシック" charset="-128"/>
                      </a:rPr>
                      <m:t>.</m:t>
                    </m:r>
                  </m:oMath>
                </a14:m>
                <a:endParaRPr lang="en-US" altLang="zh-CN" sz="2400" dirty="0">
                  <a:solidFill>
                    <a:schemeClr val="tx1"/>
                  </a:solidFill>
                  <a:cs typeface="ＭＳ Ｐゴシック" charset="-128"/>
                </a:endParaRPr>
              </a:p>
            </p:txBody>
          </p:sp>
        </mc:Choice>
        <mc:Fallback xmlns="">
          <p:sp>
            <p:nvSpPr>
              <p:cNvPr id="59" name="矩形标注 58"/>
              <p:cNvSpPr>
                <a:spLocks noRot="1" noChangeAspect="1" noMove="1" noResize="1" noEditPoints="1" noAdjustHandles="1" noChangeArrowheads="1" noChangeShapeType="1" noTextEdit="1"/>
              </p:cNvSpPr>
              <p:nvPr/>
            </p:nvSpPr>
            <p:spPr bwMode="auto">
              <a:xfrm>
                <a:off x="1203764" y="6044497"/>
                <a:ext cx="4536504" cy="689002"/>
              </a:xfrm>
              <a:prstGeom prst="wedgeRectCallout">
                <a:avLst>
                  <a:gd name="adj1" fmla="val 61292"/>
                  <a:gd name="adj2" fmla="val 12846"/>
                </a:avLst>
              </a:prstGeom>
              <a:blipFill rotWithShape="0">
                <a:blip r:embed="rId18"/>
                <a:stretch>
                  <a:fillRect l="-1807" t="-2655" b="-230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矩形 59"/>
              <p:cNvSpPr/>
              <p:nvPr/>
            </p:nvSpPr>
            <p:spPr bwMode="auto">
              <a:xfrm>
                <a:off x="6400560" y="1052737"/>
                <a:ext cx="2375818" cy="360040"/>
              </a:xfrm>
              <a:prstGeom prst="rect">
                <a:avLst/>
              </a:prstGeom>
              <a:solidFill>
                <a:srgbClr val="FFC000"/>
              </a:solidFill>
              <a:ln>
                <a:noFill/>
              </a:ln>
            </p:spPr>
            <p:txBody>
              <a:bodyPr anchor="ct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r>
                  <a:rPr lang="en-US" altLang="zh-CN" sz="2000" smtClean="0">
                    <a:latin typeface="+mn-lt"/>
                    <a:cs typeface="ＭＳ Ｐゴシック" charset="-128"/>
                  </a:rPr>
                  <a:t>CR = </a:t>
                </a:r>
                <a14:m>
                  <m:oMath xmlns:m="http://schemas.openxmlformats.org/officeDocument/2006/math">
                    <m:r>
                      <a:rPr lang="en-US" altLang="zh-CN" sz="2000" i="1" smtClean="0">
                        <a:latin typeface="Cambria Math" panose="02040503050406030204" pitchFamily="18" charset="0"/>
                        <a:ea typeface="黑体" panose="02010609060101010101" pitchFamily="49" charset="-122"/>
                      </a:rPr>
                      <m:t>𝟕</m:t>
                    </m:r>
                    <m:r>
                      <a:rPr lang="en-US" altLang="zh-CN" sz="2000" b="1" i="1" smtClean="0">
                        <a:latin typeface="Cambria Math" panose="02040503050406030204" pitchFamily="18" charset="0"/>
                        <a:ea typeface="黑体" panose="02010609060101010101" pitchFamily="49" charset="-122"/>
                      </a:rPr>
                      <m:t>.</m:t>
                    </m:r>
                    <m:r>
                      <a:rPr lang="en-US" altLang="zh-CN" sz="2000" b="1" i="1" smtClean="0">
                        <a:latin typeface="Cambria Math" panose="02040503050406030204" pitchFamily="18" charset="0"/>
                        <a:ea typeface="黑体" panose="02010609060101010101" pitchFamily="49" charset="-122"/>
                      </a:rPr>
                      <m:t>𝟗𝟔𝟕</m:t>
                    </m:r>
                  </m:oMath>
                </a14:m>
                <a:endParaRPr lang="zh-CN" altLang="en-US" sz="2000" dirty="0">
                  <a:latin typeface="+mn-lt"/>
                  <a:cs typeface="ＭＳ Ｐゴシック" charset="-128"/>
                </a:endParaRPr>
              </a:p>
            </p:txBody>
          </p:sp>
        </mc:Choice>
        <mc:Fallback xmlns="">
          <p:sp>
            <p:nvSpPr>
              <p:cNvPr id="60" name="矩形 59"/>
              <p:cNvSpPr>
                <a:spLocks noRot="1" noChangeAspect="1" noMove="1" noResize="1" noEditPoints="1" noAdjustHandles="1" noChangeArrowheads="1" noChangeShapeType="1" noTextEdit="1"/>
              </p:cNvSpPr>
              <p:nvPr/>
            </p:nvSpPr>
            <p:spPr bwMode="auto">
              <a:xfrm>
                <a:off x="6400560" y="1052737"/>
                <a:ext cx="2375818" cy="360040"/>
              </a:xfrm>
              <a:prstGeom prst="rect">
                <a:avLst/>
              </a:prstGeom>
              <a:blipFill rotWithShape="0">
                <a:blip r:embed="rId19"/>
                <a:stretch>
                  <a:fillRect t="-13559" b="-37288"/>
                </a:stretch>
              </a:blipFill>
              <a:ln>
                <a:noFill/>
              </a:ln>
            </p:spPr>
            <p:txBody>
              <a:bodyPr/>
              <a:lstStyle/>
              <a:p>
                <a:r>
                  <a:rPr lang="zh-CN" altLang="en-US">
                    <a:noFill/>
                  </a:rPr>
                  <a:t> </a:t>
                </a:r>
              </a:p>
            </p:txBody>
          </p:sp>
        </mc:Fallback>
      </mc:AlternateContent>
      <p:cxnSp>
        <p:nvCxnSpPr>
          <p:cNvPr id="26" name="直接箭头连接符 25"/>
          <p:cNvCxnSpPr>
            <a:stCxn id="8" idx="6"/>
            <a:endCxn id="14"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1" name="直接箭头连接符 20"/>
          <p:cNvCxnSpPr>
            <a:stCxn id="6" idx="6"/>
            <a:endCxn id="14"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19" name="直接箭头连接符 18"/>
          <p:cNvCxnSpPr>
            <a:stCxn id="5" idx="6"/>
            <a:endCxn id="14"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61" name="文本框 60"/>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2" name="灯片编号占位符 51"/>
          <p:cNvSpPr>
            <a:spLocks noGrp="1"/>
          </p:cNvSpPr>
          <p:nvPr>
            <p:ph type="sldNum" sz="quarter" idx="12"/>
          </p:nvPr>
        </p:nvSpPr>
        <p:spPr/>
        <p:txBody>
          <a:bodyPr/>
          <a:lstStyle/>
          <a:p>
            <a:pPr>
              <a:defRPr/>
            </a:pPr>
            <a:fld id="{73697CC5-BB9E-487E-AFF3-8F5506CF83B5}" type="slidenum">
              <a:rPr lang="en-US" altLang="ko-KR" smtClean="0"/>
              <a:pPr>
                <a:defRPr/>
              </a:pPr>
              <a:t>33</a:t>
            </a:fld>
            <a:endParaRPr lang="en-US" altLang="ko-KR"/>
          </a:p>
        </p:txBody>
      </p:sp>
    </p:spTree>
    <p:extLst>
      <p:ext uri="{BB962C8B-B14F-4D97-AF65-F5344CB8AC3E}">
        <p14:creationId xmlns:p14="http://schemas.microsoft.com/office/powerpoint/2010/main" val="28954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2800"/>
                  <a:t>Basic </a:t>
                </a:r>
                <a:r>
                  <a:rPr lang="en-US" altLang="zh-CN" sz="2800" smtClean="0"/>
                  <a:t>idea of AAM</a:t>
                </a:r>
                <a:endParaRPr lang="en-US" altLang="zh-CN" sz="2800"/>
              </a:p>
              <a:p>
                <a:pPr lvl="1"/>
                <a:r>
                  <a:rPr lang="en-US" altLang="zh-CN" sz="2400"/>
                  <a:t>Average </a:t>
                </a:r>
                <a:r>
                  <a:rPr lang="en-US" altLang="zh-CN" sz="2400" smtClean="0"/>
                  <a:t>latency And </a:t>
                </a:r>
                <a:r>
                  <a:rPr lang="en-US" altLang="zh-CN" sz="2400"/>
                  <a:t>Maximum </a:t>
                </a:r>
                <a:r>
                  <a:rPr lang="en-US" altLang="zh-CN" sz="2400" smtClean="0"/>
                  <a:t>latency</a:t>
                </a:r>
                <a:endParaRPr lang="en-US" altLang="zh-CN" sz="2400"/>
              </a:p>
              <a:p>
                <a:pPr lvl="2"/>
                <a:r>
                  <a:rPr lang="en-US" altLang="zh-CN" sz="2100"/>
                  <a:t>Average </a:t>
                </a:r>
                <a:r>
                  <a:rPr lang="en-US" altLang="zh-CN" sz="2100" smtClean="0"/>
                  <a:t>latency</a:t>
                </a:r>
                <a:r>
                  <a:rPr lang="en-US" altLang="zh-CN" sz="2100"/>
                  <a:t>(</a:t>
                </a:r>
                <a14:m>
                  <m:oMath xmlns:m="http://schemas.openxmlformats.org/officeDocument/2006/math">
                    <m:r>
                      <a:rPr lang="en-US" altLang="zh-CN" sz="2100" i="1" smtClean="0">
                        <a:solidFill>
                          <a:srgbClr val="FF0000"/>
                        </a:solidFill>
                        <a:latin typeface="Cambria Math" panose="02040503050406030204" pitchFamily="18" charset="0"/>
                      </a:rPr>
                      <m:t>𝑎𝑣𝑔</m:t>
                    </m:r>
                  </m:oMath>
                </a14:m>
                <a:r>
                  <a:rPr lang="en-US" altLang="zh-CN" sz="2100"/>
                  <a:t>): average time to complete remaining tasks</a:t>
                </a:r>
              </a:p>
              <a:p>
                <a:pPr lvl="3"/>
                <a14:m>
                  <m:oMath xmlns:m="http://schemas.openxmlformats.org/officeDocument/2006/math">
                    <m:r>
                      <a:rPr lang="en-US" altLang="zh-CN" sz="2100" i="1">
                        <a:latin typeface="Cambria Math" panose="02040503050406030204" pitchFamily="18" charset="0"/>
                      </a:rPr>
                      <m:t>𝑎𝑣𝑔</m:t>
                    </m:r>
                    <m:r>
                      <a:rPr lang="en-US" altLang="zh-CN" sz="2100" i="1">
                        <a:latin typeface="Cambria Math" panose="02040503050406030204" pitchFamily="18" charset="0"/>
                      </a:rPr>
                      <m:t>=</m:t>
                    </m:r>
                    <m:f>
                      <m:fPr>
                        <m:ctrlPr>
                          <a:rPr lang="en-US" altLang="zh-CN" sz="2100" i="1">
                            <a:latin typeface="Cambria Math" panose="02040503050406030204" pitchFamily="18" charset="0"/>
                          </a:rPr>
                        </m:ctrlPr>
                      </m:fPr>
                      <m:num>
                        <m:nary>
                          <m:naryPr>
                            <m:chr m:val="∑"/>
                            <m:ctrlPr>
                              <a:rPr lang="en-US" altLang="zh-CN" sz="2100" i="1" smtClean="0">
                                <a:latin typeface="Cambria Math" panose="02040503050406030204" pitchFamily="18" charset="0"/>
                              </a:rPr>
                            </m:ctrlPr>
                          </m:naryPr>
                          <m:sub>
                            <m:r>
                              <m:rPr>
                                <m:brk m:alnAt="23"/>
                              </m:rPr>
                              <a:rPr lang="en-US" altLang="zh-CN" sz="2100" b="0" i="1" smtClean="0">
                                <a:latin typeface="Cambria Math" panose="02040503050406030204" pitchFamily="18" charset="0"/>
                              </a:rPr>
                              <m:t>𝑗</m:t>
                            </m:r>
                            <m:r>
                              <a:rPr lang="en-US" altLang="zh-CN" sz="2100" b="0" i="1" smtClean="0">
                                <a:latin typeface="Cambria Math" panose="02040503050406030204" pitchFamily="18" charset="0"/>
                              </a:rPr>
                              <m:t>=1</m:t>
                            </m:r>
                          </m:sub>
                          <m:sup>
                            <m:r>
                              <a:rPr lang="en-US" altLang="zh-CN" sz="2100" b="0" i="1" smtClean="0">
                                <a:latin typeface="Cambria Math" panose="02040503050406030204" pitchFamily="18" charset="0"/>
                              </a:rPr>
                              <m:t>|</m:t>
                            </m:r>
                            <m:r>
                              <a:rPr lang="en-US" altLang="zh-CN" sz="2100" b="0" i="1" smtClean="0">
                                <a:latin typeface="Cambria Math" panose="02040503050406030204" pitchFamily="18" charset="0"/>
                              </a:rPr>
                              <m:t>𝑇</m:t>
                            </m:r>
                            <m:r>
                              <a:rPr lang="en-US" altLang="zh-CN" sz="2100" b="0" i="1" smtClean="0">
                                <a:latin typeface="Cambria Math" panose="02040503050406030204" pitchFamily="18" charset="0"/>
                              </a:rPr>
                              <m:t>|</m:t>
                            </m:r>
                          </m:sup>
                          <m:e>
                            <m:r>
                              <a:rPr lang="en-US" altLang="zh-CN" sz="2100" b="0" i="1" smtClean="0">
                                <a:latin typeface="Cambria Math" panose="02040503050406030204" pitchFamily="18" charset="0"/>
                              </a:rPr>
                              <m:t>(</m:t>
                            </m:r>
                            <m:r>
                              <m:rPr>
                                <m:sty m:val="p"/>
                              </m:rPr>
                              <a:rPr lang="el-GR" altLang="zh-CN" sz="2100" b="0" i="1" smtClean="0">
                                <a:latin typeface="Cambria Math" panose="02040503050406030204" pitchFamily="18" charset="0"/>
                                <a:ea typeface="Cambria Math" panose="02040503050406030204" pitchFamily="18" charset="0"/>
                              </a:rPr>
                              <m:t>δ</m:t>
                            </m:r>
                            <m:r>
                              <a:rPr lang="en-US" altLang="zh-CN" sz="2100" b="0" i="1" smtClean="0">
                                <a:latin typeface="Cambria Math" panose="02040503050406030204" pitchFamily="18" charset="0"/>
                              </a:rPr>
                              <m:t>−</m:t>
                            </m:r>
                            <m:r>
                              <a:rPr lang="en-US" altLang="zh-CN" sz="2100" b="0" i="1" smtClean="0">
                                <a:latin typeface="Cambria Math" panose="02040503050406030204" pitchFamily="18" charset="0"/>
                              </a:rPr>
                              <m:t>𝑆</m:t>
                            </m:r>
                            <m:r>
                              <a:rPr lang="en-US" altLang="zh-CN" sz="2100" b="0" i="1" smtClean="0">
                                <a:latin typeface="Cambria Math" panose="02040503050406030204" pitchFamily="18" charset="0"/>
                              </a:rPr>
                              <m:t>[</m:t>
                            </m:r>
                            <m:r>
                              <a:rPr lang="en-US" altLang="zh-CN" sz="2100" b="0" i="1" smtClean="0">
                                <a:latin typeface="Cambria Math" panose="02040503050406030204" pitchFamily="18" charset="0"/>
                              </a:rPr>
                              <m:t>𝑗</m:t>
                            </m:r>
                            <m:r>
                              <a:rPr lang="en-US" altLang="zh-CN" sz="2100" b="0" i="1" smtClean="0">
                                <a:latin typeface="Cambria Math" panose="02040503050406030204" pitchFamily="18" charset="0"/>
                              </a:rPr>
                              <m:t>])</m:t>
                            </m:r>
                          </m:e>
                        </m:nary>
                      </m:num>
                      <m:den>
                        <m:r>
                          <a:rPr lang="en-US" altLang="zh-CN" sz="2100" b="0" i="1" smtClean="0">
                            <a:latin typeface="Cambria Math" panose="02040503050406030204" pitchFamily="18" charset="0"/>
                          </a:rPr>
                          <m:t>𝐾</m:t>
                        </m:r>
                      </m:den>
                    </m:f>
                  </m:oMath>
                </a14:m>
                <a:endParaRPr lang="en-US" altLang="zh-CN" sz="2100"/>
              </a:p>
              <a:p>
                <a:pPr lvl="2"/>
                <a:r>
                  <a:rPr lang="en-US" altLang="zh-CN" sz="2100"/>
                  <a:t>Maximum </a:t>
                </a:r>
                <a:r>
                  <a:rPr lang="en-US" altLang="zh-CN" sz="2100" smtClean="0"/>
                  <a:t>latency</a:t>
                </a:r>
                <a:r>
                  <a:rPr lang="en-US" altLang="zh-CN" sz="2100"/>
                  <a:t>(</a:t>
                </a:r>
                <a14:m>
                  <m:oMath xmlns:m="http://schemas.openxmlformats.org/officeDocument/2006/math">
                    <m:r>
                      <a:rPr lang="en-US" altLang="zh-CN" sz="2100" i="1" smtClean="0">
                        <a:solidFill>
                          <a:srgbClr val="FF0000"/>
                        </a:solidFill>
                        <a:latin typeface="Cambria Math" panose="02040503050406030204" pitchFamily="18" charset="0"/>
                      </a:rPr>
                      <m:t>𝑚𝑎𝑥𝑅𝑒𝑚𝑎𝑖𝑛</m:t>
                    </m:r>
                  </m:oMath>
                </a14:m>
                <a:r>
                  <a:rPr lang="en-US" altLang="zh-CN" sz="2100"/>
                  <a:t>): maximum time to complete one task which </a:t>
                </a:r>
                <a:r>
                  <a:rPr lang="en-US" altLang="zh-CN" sz="2100">
                    <a:solidFill>
                      <a:srgbClr val="FF0000"/>
                    </a:solidFill>
                  </a:rPr>
                  <a:t>tends to be bottleneck </a:t>
                </a:r>
                <a:r>
                  <a:rPr lang="en-US" altLang="zh-CN" sz="2100"/>
                  <a:t>of overall latency</a:t>
                </a:r>
              </a:p>
              <a:p>
                <a:pPr lvl="3"/>
                <a14:m>
                  <m:oMath xmlns:m="http://schemas.openxmlformats.org/officeDocument/2006/math">
                    <m:r>
                      <a:rPr lang="en-US" altLang="zh-CN" sz="2100" b="0" i="1" smtClean="0">
                        <a:latin typeface="Cambria Math" panose="02040503050406030204" pitchFamily="18" charset="0"/>
                      </a:rPr>
                      <m:t>𝑚𝑎𝑥𝑅𝑒𝑚𝑎𝑖𝑛</m:t>
                    </m:r>
                    <m:r>
                      <a:rPr lang="en-US" altLang="zh-CN" sz="2100" i="1">
                        <a:latin typeface="Cambria Math" panose="02040503050406030204" pitchFamily="18" charset="0"/>
                      </a:rPr>
                      <m:t>=</m:t>
                    </m:r>
                    <m:func>
                      <m:funcPr>
                        <m:ctrlPr>
                          <a:rPr lang="en-US" altLang="zh-CN" sz="2100" i="1" smtClean="0">
                            <a:latin typeface="Cambria Math" panose="02040503050406030204" pitchFamily="18" charset="0"/>
                          </a:rPr>
                        </m:ctrlPr>
                      </m:funcPr>
                      <m:fName>
                        <m:limLow>
                          <m:limLowPr>
                            <m:ctrlPr>
                              <a:rPr lang="en-US" altLang="zh-CN" sz="2100" i="1" smtClean="0">
                                <a:latin typeface="Cambria Math" panose="02040503050406030204" pitchFamily="18" charset="0"/>
                              </a:rPr>
                            </m:ctrlPr>
                          </m:limLowPr>
                          <m:e>
                            <m:r>
                              <m:rPr>
                                <m:sty m:val="p"/>
                              </m:rPr>
                              <a:rPr lang="en-US" altLang="zh-CN" sz="2100" i="0" smtClean="0">
                                <a:latin typeface="Cambria Math" panose="02040503050406030204" pitchFamily="18" charset="0"/>
                              </a:rPr>
                              <m:t>max</m:t>
                            </m:r>
                          </m:e>
                          <m:lim>
                            <m:r>
                              <a:rPr lang="en-US" altLang="zh-CN" sz="2100" b="0" i="1" smtClean="0">
                                <a:latin typeface="Cambria Math" panose="02040503050406030204" pitchFamily="18" charset="0"/>
                              </a:rPr>
                              <m:t>𝑗</m:t>
                            </m:r>
                            <m:r>
                              <a:rPr lang="en-US" altLang="zh-CN" sz="2100" b="0" i="1" smtClean="0">
                                <a:latin typeface="Cambria Math" panose="02040503050406030204" pitchFamily="18" charset="0"/>
                              </a:rPr>
                              <m:t>=1…|</m:t>
                            </m:r>
                            <m:r>
                              <a:rPr lang="en-US" altLang="zh-CN" sz="2100" b="0" i="1" smtClean="0">
                                <a:latin typeface="Cambria Math" panose="02040503050406030204" pitchFamily="18" charset="0"/>
                              </a:rPr>
                              <m:t>𝑇</m:t>
                            </m:r>
                            <m:r>
                              <a:rPr lang="en-US" altLang="zh-CN" sz="2100" b="0" i="1" smtClean="0">
                                <a:latin typeface="Cambria Math" panose="02040503050406030204" pitchFamily="18" charset="0"/>
                              </a:rPr>
                              <m:t>|</m:t>
                            </m:r>
                          </m:lim>
                        </m:limLow>
                      </m:fName>
                      <m:e>
                        <m:r>
                          <a:rPr lang="en-US" altLang="zh-CN" sz="2100" b="0" i="1" smtClean="0">
                            <a:latin typeface="Cambria Math" panose="02040503050406030204" pitchFamily="18" charset="0"/>
                          </a:rPr>
                          <m:t>(</m:t>
                        </m:r>
                        <m:r>
                          <m:rPr>
                            <m:sty m:val="p"/>
                          </m:rPr>
                          <a:rPr lang="el-GR" altLang="zh-CN" sz="2100" b="0" i="1" smtClean="0">
                            <a:latin typeface="Cambria Math" panose="02040503050406030204" pitchFamily="18" charset="0"/>
                            <a:ea typeface="Cambria Math" panose="02040503050406030204" pitchFamily="18" charset="0"/>
                          </a:rPr>
                          <m:t>δ</m:t>
                        </m:r>
                        <m:r>
                          <a:rPr lang="en-US" altLang="zh-CN" sz="2100" b="0" i="1" smtClean="0">
                            <a:latin typeface="Cambria Math" panose="02040503050406030204" pitchFamily="18" charset="0"/>
                          </a:rPr>
                          <m:t>−</m:t>
                        </m:r>
                        <m:r>
                          <a:rPr lang="en-US" altLang="zh-CN" sz="2100" b="0" i="1" smtClean="0">
                            <a:latin typeface="Cambria Math" panose="02040503050406030204" pitchFamily="18" charset="0"/>
                          </a:rPr>
                          <m:t>𝑆</m:t>
                        </m:r>
                        <m:r>
                          <a:rPr lang="en-US" altLang="zh-CN" sz="2100" b="0" i="1" smtClean="0">
                            <a:latin typeface="Cambria Math" panose="02040503050406030204" pitchFamily="18" charset="0"/>
                          </a:rPr>
                          <m:t>[</m:t>
                        </m:r>
                        <m:r>
                          <a:rPr lang="en-US" altLang="zh-CN" sz="2100" b="0" i="1" smtClean="0">
                            <a:latin typeface="Cambria Math" panose="02040503050406030204" pitchFamily="18" charset="0"/>
                          </a:rPr>
                          <m:t>𝑗</m:t>
                        </m:r>
                        <m:r>
                          <a:rPr lang="en-US" altLang="zh-CN" sz="2100" b="0" i="1" smtClean="0">
                            <a:latin typeface="Cambria Math" panose="02040503050406030204" pitchFamily="18" charset="0"/>
                          </a:rPr>
                          <m:t>])</m:t>
                        </m:r>
                      </m:e>
                    </m:func>
                  </m:oMath>
                </a14:m>
                <a:endParaRPr lang="en-US" altLang="zh-CN" sz="2100"/>
              </a:p>
              <a:p>
                <a:pPr lvl="2"/>
                <a:endParaRPr lang="en-US" altLang="zh-CN"/>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593" t="-1179" r="-1259"/>
                </a:stretch>
              </a:blipFill>
            </p:spPr>
            <p:txBody>
              <a:bodyPr/>
              <a:lstStyle/>
              <a:p>
                <a:r>
                  <a:rPr lang="zh-CN" altLang="en-US">
                    <a:noFill/>
                  </a:rPr>
                  <a:t> </a:t>
                </a:r>
              </a:p>
            </p:txBody>
          </p:sp>
        </mc:Fallback>
      </mc:AlternateContent>
      <p:sp>
        <p:nvSpPr>
          <p:cNvPr id="7"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34</a:t>
            </a:fld>
            <a:endParaRPr lang="en-US" altLang="ko-KR"/>
          </a:p>
        </p:txBody>
      </p:sp>
    </p:spTree>
    <p:extLst>
      <p:ext uri="{BB962C8B-B14F-4D97-AF65-F5344CB8AC3E}">
        <p14:creationId xmlns:p14="http://schemas.microsoft.com/office/powerpoint/2010/main" val="586650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980728"/>
                <a:ext cx="8363272" cy="5688360"/>
              </a:xfrm>
            </p:spPr>
            <p:txBody>
              <a:bodyPr/>
              <a:lstStyle/>
              <a:p>
                <a:r>
                  <a:rPr lang="en-US" altLang="zh-CN" sz="2800"/>
                  <a:t>Basic idea of AAM</a:t>
                </a:r>
                <a:endParaRPr lang="en-US" altLang="zh-CN" sz="2800" dirty="0"/>
              </a:p>
              <a:p>
                <a:pPr lvl="1"/>
                <a:r>
                  <a:rPr lang="en-US" altLang="zh-CN" sz="2400"/>
                  <a:t>Average </a:t>
                </a:r>
                <a:r>
                  <a:rPr lang="en-US" altLang="zh-CN" sz="2400" smtClean="0"/>
                  <a:t>latency And </a:t>
                </a:r>
                <a:r>
                  <a:rPr lang="en-US" altLang="zh-CN" sz="2400"/>
                  <a:t>Maximum </a:t>
                </a:r>
                <a:r>
                  <a:rPr lang="en-US" altLang="zh-CN" sz="2400" smtClean="0"/>
                  <a:t>latency</a:t>
                </a:r>
                <a:endParaRPr lang="en-US" altLang="zh-CN" sz="2400" dirty="0"/>
              </a:p>
              <a:p>
                <a:pPr lvl="2"/>
                <a:r>
                  <a:rPr lang="en-US" altLang="zh-CN" sz="2100">
                    <a:solidFill>
                      <a:schemeClr val="tx1"/>
                    </a:solidFill>
                  </a:rPr>
                  <a:t>Average </a:t>
                </a:r>
                <a:r>
                  <a:rPr lang="en-US" altLang="zh-CN" sz="2100" smtClean="0">
                    <a:solidFill>
                      <a:schemeClr val="tx1"/>
                    </a:solidFill>
                  </a:rPr>
                  <a:t>latency</a:t>
                </a:r>
                <a:r>
                  <a:rPr lang="en-US" altLang="zh-CN" sz="2100" dirty="0">
                    <a:solidFill>
                      <a:schemeClr val="tx1"/>
                    </a:solidFill>
                  </a:rPr>
                  <a:t>(</a:t>
                </a:r>
                <a14:m>
                  <m:oMath xmlns:m="http://schemas.openxmlformats.org/officeDocument/2006/math">
                    <m:r>
                      <a:rPr lang="en-US" altLang="zh-CN" sz="2100" i="1" smtClean="0">
                        <a:solidFill>
                          <a:schemeClr val="tx1"/>
                        </a:solidFill>
                        <a:latin typeface="Cambria Math" panose="02040503050406030204" pitchFamily="18" charset="0"/>
                        <a:ea typeface="Cambria Math" panose="02040503050406030204" pitchFamily="18" charset="0"/>
                      </a:rPr>
                      <m:t>𝑎𝑣𝑔</m:t>
                    </m:r>
                  </m:oMath>
                </a14:m>
                <a:r>
                  <a:rPr lang="en-US" altLang="zh-CN" sz="2100" dirty="0">
                    <a:solidFill>
                      <a:schemeClr val="tx1"/>
                    </a:solidFill>
                  </a:rPr>
                  <a:t>): average time to complete remaining tasks</a:t>
                </a:r>
              </a:p>
              <a:p>
                <a:pPr lvl="2"/>
                <a:r>
                  <a:rPr lang="en-US" altLang="zh-CN" sz="2100">
                    <a:solidFill>
                      <a:schemeClr val="tx1"/>
                    </a:solidFill>
                  </a:rPr>
                  <a:t>Maximum </a:t>
                </a:r>
                <a:r>
                  <a:rPr lang="en-US" altLang="zh-CN" sz="2100" smtClean="0">
                    <a:solidFill>
                      <a:schemeClr val="tx1"/>
                    </a:solidFill>
                  </a:rPr>
                  <a:t>latency</a:t>
                </a:r>
                <a:r>
                  <a:rPr lang="en-US" altLang="zh-CN" sz="2100" dirty="0">
                    <a:solidFill>
                      <a:schemeClr val="tx1"/>
                    </a:solidFill>
                  </a:rPr>
                  <a:t>(</a:t>
                </a:r>
                <a14:m>
                  <m:oMath xmlns:m="http://schemas.openxmlformats.org/officeDocument/2006/math">
                    <m:r>
                      <a:rPr lang="en-US" altLang="zh-CN" sz="2100" i="1" smtClean="0">
                        <a:solidFill>
                          <a:schemeClr val="tx1"/>
                        </a:solidFill>
                        <a:latin typeface="Cambria Math" panose="02040503050406030204" pitchFamily="18" charset="0"/>
                        <a:ea typeface="Cambria Math" panose="02040503050406030204" pitchFamily="18" charset="0"/>
                      </a:rPr>
                      <m:t>𝑚𝑎𝑥𝑅𝑒𝑚𝑎𝑖𝑛</m:t>
                    </m:r>
                  </m:oMath>
                </a14:m>
                <a:r>
                  <a:rPr lang="en-US" altLang="zh-CN" sz="2100" dirty="0">
                    <a:solidFill>
                      <a:schemeClr val="tx1"/>
                    </a:solidFill>
                  </a:rPr>
                  <a:t>): maximum time to complete one task which tends to be bottleneck of overall latency</a:t>
                </a:r>
              </a:p>
              <a:p>
                <a:pPr lvl="1"/>
                <a:r>
                  <a:rPr lang="en-US" altLang="zh-CN" sz="2400" dirty="0"/>
                  <a:t>Dynamically select the greedy strategy</a:t>
                </a:r>
              </a:p>
              <a:p>
                <a:pPr lvl="2"/>
                <a:r>
                  <a:rPr lang="en-US" altLang="zh-CN" sz="2100" dirty="0"/>
                  <a:t>When </a:t>
                </a:r>
                <a14:m>
                  <m:oMath xmlns:m="http://schemas.openxmlformats.org/officeDocument/2006/math">
                    <m:r>
                      <a:rPr lang="en-US" altLang="zh-CN" sz="2100" i="1" smtClean="0">
                        <a:solidFill>
                          <a:schemeClr val="tx1"/>
                        </a:solidFill>
                        <a:latin typeface="Cambria Math" panose="02040503050406030204" pitchFamily="18" charset="0"/>
                      </a:rPr>
                      <m:t>𝑎𝑣𝑔</m:t>
                    </m:r>
                    <m:r>
                      <a:rPr lang="en-US" altLang="zh-CN" sz="2100" i="1" smtClean="0">
                        <a:solidFill>
                          <a:schemeClr val="tx1"/>
                        </a:solidFill>
                        <a:latin typeface="Cambria Math" panose="02040503050406030204" pitchFamily="18" charset="0"/>
                      </a:rPr>
                      <m:t> ≥ </m:t>
                    </m:r>
                    <m:r>
                      <a:rPr lang="en-US" altLang="zh-CN" sz="2100" i="1" smtClean="0">
                        <a:solidFill>
                          <a:schemeClr val="tx1"/>
                        </a:solidFill>
                        <a:latin typeface="Cambria Math" panose="02040503050406030204" pitchFamily="18" charset="0"/>
                      </a:rPr>
                      <m:t>𝑚𝑎𝑥𝑅𝑒𝑚𝑎𝑖𝑛</m:t>
                    </m:r>
                  </m:oMath>
                </a14:m>
                <a:r>
                  <a:rPr lang="en-US" altLang="zh-CN" sz="2100" dirty="0"/>
                  <a:t>, greedily assign the uncompleted tasks with the</a:t>
                </a:r>
                <a:r>
                  <a:rPr lang="en-US" altLang="zh-CN" sz="2100" dirty="0">
                    <a:solidFill>
                      <a:srgbClr val="FF0000"/>
                    </a:solidFill>
                  </a:rPr>
                  <a:t> highest gain</a:t>
                </a:r>
              </a:p>
              <a:p>
                <a:pPr lvl="2"/>
                <a:r>
                  <a:rPr lang="en-US" altLang="zh-CN" sz="2100" dirty="0"/>
                  <a:t>When </a:t>
                </a:r>
                <a14:m>
                  <m:oMath xmlns:m="http://schemas.openxmlformats.org/officeDocument/2006/math">
                    <m:r>
                      <a:rPr lang="en-US" altLang="zh-CN" sz="2100" i="1" smtClean="0">
                        <a:solidFill>
                          <a:schemeClr val="tx1"/>
                        </a:solidFill>
                        <a:latin typeface="Cambria Math" panose="02040503050406030204" pitchFamily="18" charset="0"/>
                      </a:rPr>
                      <m:t>𝑎𝑣𝑔</m:t>
                    </m:r>
                    <m:r>
                      <a:rPr lang="en-US" altLang="zh-CN" sz="2100" i="1" smtClean="0">
                        <a:solidFill>
                          <a:schemeClr val="tx1"/>
                        </a:solidFill>
                        <a:latin typeface="Cambria Math" panose="02040503050406030204" pitchFamily="18" charset="0"/>
                      </a:rPr>
                      <m:t> &lt; </m:t>
                    </m:r>
                    <m:r>
                      <a:rPr lang="en-US" altLang="zh-CN" sz="2100" i="1" smtClean="0">
                        <a:solidFill>
                          <a:schemeClr val="tx1"/>
                        </a:solidFill>
                        <a:latin typeface="Cambria Math" panose="02040503050406030204" pitchFamily="18" charset="0"/>
                      </a:rPr>
                      <m:t>𝑚𝑎𝑥𝑅𝑒𝑚𝑎𝑖𝑛</m:t>
                    </m:r>
                  </m:oMath>
                </a14:m>
                <a:r>
                  <a:rPr lang="en-US" altLang="zh-CN" sz="2100" dirty="0"/>
                  <a:t>, greedily assign the uncompleted tasks with</a:t>
                </a:r>
                <a:r>
                  <a:rPr lang="en-US" altLang="zh-CN" sz="2100" dirty="0">
                    <a:solidFill>
                      <a:srgbClr val="FF0000"/>
                    </a:solidFill>
                  </a:rPr>
                  <a:t> </a:t>
                </a:r>
                <a:r>
                  <a:rPr lang="en-US" altLang="zh-CN" sz="2100" dirty="0"/>
                  <a:t>the</a:t>
                </a:r>
                <a:r>
                  <a:rPr lang="en-US" altLang="zh-CN" sz="2100" dirty="0">
                    <a:solidFill>
                      <a:srgbClr val="FF0000"/>
                    </a:solidFill>
                  </a:rPr>
                  <a:t> least accumulated accuracy</a:t>
                </a:r>
                <a:endParaRPr lang="en-US" altLang="zh-CN" sz="2100" dirty="0"/>
              </a:p>
              <a:p>
                <a:pPr lvl="2"/>
                <a:endParaRPr lang="en-US" altLang="zh-CN" dirty="0"/>
              </a:p>
              <a:p>
                <a:pPr lvl="2"/>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3"/>
                <a:stretch>
                  <a:fillRect l="-583" t="-1179" r="-583"/>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pPr>
              <a:defRPr/>
            </a:pPr>
            <a:fld id="{73697CC5-BB9E-487E-AFF3-8F5506CF83B5}" type="slidenum">
              <a:rPr lang="en-US" altLang="ko-KR" smtClean="0"/>
              <a:pPr>
                <a:defRPr/>
              </a:pPr>
              <a:t>35</a:t>
            </a:fld>
            <a:endParaRPr lang="en-US" altLang="ko-KR"/>
          </a:p>
        </p:txBody>
      </p:sp>
    </p:spTree>
    <p:extLst>
      <p:ext uri="{BB962C8B-B14F-4D97-AF65-F5344CB8AC3E}">
        <p14:creationId xmlns:p14="http://schemas.microsoft.com/office/powerpoint/2010/main" val="3542273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980728"/>
                <a:ext cx="8363272" cy="5688360"/>
              </a:xfrm>
            </p:spPr>
            <p:txBody>
              <a:bodyPr/>
              <a:lstStyle/>
              <a:p>
                <a:r>
                  <a:rPr lang="en-US" altLang="zh-CN" sz="2800"/>
                  <a:t>Basic idea of AAM</a:t>
                </a:r>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 ≥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highest gain</a:t>
                </a:r>
                <a:endParaRPr lang="en-US" altLang="zh-CN" sz="2100"/>
              </a:p>
              <a:p>
                <a:pPr lvl="2"/>
                <a:endParaRPr lang="en-US" altLang="zh-CN"/>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3"/>
                <a:stretch>
                  <a:fillRect l="-583" t="-1179" r="-583"/>
                </a:stretch>
              </a:blipFill>
            </p:spPr>
            <p:txBody>
              <a:bodyPr/>
              <a:lstStyle/>
              <a:p>
                <a:r>
                  <a:rPr lang="zh-CN" altLang="en-US">
                    <a:noFill/>
                  </a:rPr>
                  <a:t> </a:t>
                </a:r>
              </a:p>
            </p:txBody>
          </p:sp>
        </mc:Fallback>
      </mc:AlternateContent>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522420" y="450495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522420" y="4504951"/>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1053431648"/>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rPr>
                                    </m:ctrlPr>
                                  </m:sSubPr>
                                  <m:e>
                                    <m:r>
                                      <a:rPr lang="en-US" altLang="zh-CN" b="1" i="1" smtClean="0">
                                        <a:solidFill>
                                          <a:schemeClr val="bg1">
                                            <a:lumMod val="95000"/>
                                          </a:schemeClr>
                                        </a:solidFill>
                                        <a:latin typeface="Cambria Math" panose="02040503050406030204" pitchFamily="18" charset="0"/>
                                      </a:rPr>
                                      <m:t>𝒘</m:t>
                                    </m:r>
                                  </m:e>
                                  <m:sub>
                                    <m:r>
                                      <a:rPr lang="en-US" altLang="zh-CN" b="1" i="1" smtClean="0">
                                        <a:solidFill>
                                          <a:schemeClr val="bg1">
                                            <a:lumMod val="95000"/>
                                          </a:schemeClr>
                                        </a:solidFill>
                                        <a:latin typeface="Cambria Math" panose="02040503050406030204" pitchFamily="18" charset="0"/>
                                      </a:rPr>
                                      <m:t>𝟐</m:t>
                                    </m:r>
                                  </m:sub>
                                </m:sSub>
                              </m:oMath>
                            </m:oMathPara>
                          </a14:m>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rPr>
                                    </m:ctrlPr>
                                  </m:sSubPr>
                                  <m:e>
                                    <m:r>
                                      <a:rPr lang="en-US" altLang="zh-CN" b="1" i="1" smtClean="0">
                                        <a:solidFill>
                                          <a:schemeClr val="bg1">
                                            <a:lumMod val="95000"/>
                                          </a:schemeClr>
                                        </a:solidFill>
                                        <a:latin typeface="Cambria Math" panose="02040503050406030204" pitchFamily="18" charset="0"/>
                                      </a:rPr>
                                      <m:t>𝒘</m:t>
                                    </m:r>
                                  </m:e>
                                  <m:sub>
                                    <m:r>
                                      <a:rPr lang="en-US" altLang="zh-CN" b="1" i="1" smtClean="0">
                                        <a:solidFill>
                                          <a:schemeClr val="bg1">
                                            <a:lumMod val="95000"/>
                                          </a:schemeClr>
                                        </a:solidFill>
                                        <a:latin typeface="Cambria Math" panose="02040503050406030204" pitchFamily="18" charset="0"/>
                                      </a:rPr>
                                      <m:t>𝟑</m:t>
                                    </m:r>
                                  </m:sub>
                                </m:sSub>
                              </m:oMath>
                            </m:oMathPara>
                          </a14:m>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𝟒</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1053431648"/>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95000"/>
                                </a:schemeClr>
                              </a:solidFill>
                            </a:rPr>
                            <a:t>0.96</a:t>
                          </a:r>
                          <a:endParaRPr lang="zh-CN" altLang="en-US"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95000"/>
                                </a:schemeClr>
                              </a:solidFill>
                            </a:rPr>
                            <a:t>0.96</a:t>
                          </a:r>
                          <a:endParaRPr lang="zh-CN" altLang="en-US"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95000"/>
                                </a:schemeClr>
                              </a:solidFill>
                            </a:rPr>
                            <a:t>0.96</a:t>
                          </a:r>
                          <a:endParaRPr lang="zh-CN" altLang="en-US"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0.98</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oMath>
                  </m:oMathPara>
                </a14:m>
                <a:endParaRPr lang="zh-CN" altLang="en-US">
                  <a:solidFill>
                    <a:srgbClr val="00B0F0"/>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solidFill>
                            <a:schemeClr val="tx1"/>
                          </a:solidFill>
                          <a:latin typeface="Cambria Math" panose="02040503050406030204" pitchFamily="18" charset="0"/>
                        </a:rPr>
                        <m:t>𝟎</m:t>
                      </m:r>
                    </m:oMath>
                  </m:oMathPara>
                </a14:m>
                <a:endParaRPr lang="zh-CN" altLang="en-US">
                  <a:solidFill>
                    <a:schemeClr val="tx1"/>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576555"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oMath>
                  </m:oMathPara>
                </a14:m>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576555" cy="312586"/>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6" name="文本框 55"/>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66" name="矩形标注 65"/>
              <p:cNvSpPr>
                <a:spLocks noChangeArrowheads="1"/>
              </p:cNvSpPr>
              <p:nvPr/>
            </p:nvSpPr>
            <p:spPr bwMode="auto">
              <a:xfrm>
                <a:off x="120353" y="6026271"/>
                <a:ext cx="8903294" cy="802686"/>
              </a:xfrm>
              <a:prstGeom prst="wedgeRectCallout">
                <a:avLst>
                  <a:gd name="adj1" fmla="val -50115"/>
                  <a:gd name="adj2" fmla="val -15486"/>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r>
                  <a:rPr lang="en-US" altLang="zh-CN" sz="1600">
                    <a:cs typeface="ＭＳ Ｐゴシック" charset="-128"/>
                  </a:rPr>
                  <a:t>Average Latency</a:t>
                </a:r>
                <a:r>
                  <a:rPr lang="zh-CN" altLang="en-US" sz="1600">
                    <a:cs typeface="ＭＳ Ｐゴシック" charset="-128"/>
                  </a:rPr>
                  <a:t>：</a:t>
                </a:r>
                <a:r>
                  <a:rPr lang="en-US" altLang="zh-CN" sz="1600">
                    <a:cs typeface="ＭＳ Ｐゴシック" charset="-128"/>
                  </a:rPr>
                  <a:t> </a:t>
                </a:r>
                <a14:m>
                  <m:oMath xmlns:m="http://schemas.openxmlformats.org/officeDocument/2006/math">
                    <m:r>
                      <a:rPr lang="en-US" altLang="zh-CN" sz="1600" b="1" i="1" smtClean="0">
                        <a:latin typeface="Cambria Math" panose="02040503050406030204" pitchFamily="18" charset="0"/>
                        <a:cs typeface="ＭＳ Ｐゴシック" charset="-128"/>
                      </a:rPr>
                      <m:t>𝒂𝒗𝒈</m:t>
                    </m:r>
                    <m:r>
                      <a:rPr lang="en-US" altLang="zh-CN" sz="1600" b="1" i="1" smtClean="0">
                        <a:latin typeface="Cambria Math" panose="02040503050406030204" pitchFamily="18" charset="0"/>
                        <a:cs typeface="ＭＳ Ｐゴシック" charset="-128"/>
                      </a:rPr>
                      <m:t>= </m:t>
                    </m:r>
                    <m:f>
                      <m:fPr>
                        <m:ctrlPr>
                          <a:rPr lang="en-US" altLang="zh-CN" sz="1600" b="1" i="1" smtClean="0">
                            <a:latin typeface="Cambria Math" panose="02040503050406030204" pitchFamily="18" charset="0"/>
                          </a:rPr>
                        </m:ctrlPr>
                      </m:fPr>
                      <m:num>
                        <m:nary>
                          <m:naryPr>
                            <m:chr m:val="∑"/>
                            <m:ctrlPr>
                              <a:rPr lang="en-US" altLang="zh-CN" sz="1600" b="1" i="1" smtClean="0">
                                <a:latin typeface="Cambria Math" panose="02040503050406030204" pitchFamily="18" charset="0"/>
                              </a:rPr>
                            </m:ctrlPr>
                          </m:naryPr>
                          <m:sub>
                            <m:r>
                              <m:rPr>
                                <m:brk m:alnAt="23"/>
                              </m:rP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sub>
                          <m:sup>
                            <m:r>
                              <a:rPr lang="en-US" altLang="zh-CN" sz="1600" b="1" i="1" smtClean="0">
                                <a:latin typeface="Cambria Math" panose="02040503050406030204" pitchFamily="18" charset="0"/>
                              </a:rPr>
                              <m:t>𝟑</m:t>
                            </m:r>
                          </m:sup>
                          <m:e>
                            <m:r>
                              <a:rPr lang="en-US" altLang="zh-CN" sz="1600" b="1" i="1" smtClean="0">
                                <a:latin typeface="Cambria Math" panose="02040503050406030204" pitchFamily="18" charset="0"/>
                              </a:rPr>
                              <m:t>(</m:t>
                            </m:r>
                            <m:r>
                              <a:rPr lang="zh-CN" altLang="en-US" sz="1600" b="1" i="1" smtClean="0">
                                <a:latin typeface="Cambria Math" panose="02040503050406030204" pitchFamily="18" charset="0"/>
                              </a:rPr>
                              <m:t>𝜹</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𝑺</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e>
                        </m:nary>
                      </m:num>
                      <m:den>
                        <m:r>
                          <a:rPr lang="en-US" altLang="zh-CN" sz="1600" b="1" i="1" smtClean="0">
                            <a:latin typeface="Cambria Math" panose="02040503050406030204" pitchFamily="18" charset="0"/>
                          </a:rPr>
                          <m:t>𝑲</m:t>
                        </m:r>
                      </m:den>
                    </m:f>
                    <m:r>
                      <a:rPr lang="en-US" altLang="zh-CN" sz="1600" b="1" i="1" smtClean="0">
                        <a:latin typeface="Cambria Math" panose="02040503050406030204" pitchFamily="18" charset="0"/>
                      </a:rPr>
                      <m:t>=</m:t>
                    </m:r>
                    <m:f>
                      <m:fPr>
                        <m:ctrlPr>
                          <a:rPr lang="en-US" altLang="zh-CN" sz="1600" b="1" i="1" smtClean="0">
                            <a:latin typeface="Cambria Math" panose="02040503050406030204" pitchFamily="18" charset="0"/>
                          </a:rPr>
                        </m:ctrlPr>
                      </m:fPr>
                      <m:num>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num>
                      <m:den>
                        <m:r>
                          <a:rPr lang="en-US" altLang="zh-CN" sz="1600" b="1" i="1" smtClean="0">
                            <a:latin typeface="Cambria Math" panose="02040503050406030204" pitchFamily="18" charset="0"/>
                          </a:rPr>
                          <m:t>𝟐</m:t>
                        </m:r>
                      </m:den>
                    </m:f>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𝟒</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𝟖𝟑</m:t>
                    </m:r>
                    <m:r>
                      <a:rPr lang="en-US" altLang="zh-CN" sz="1600" b="1" i="0" smtClean="0">
                        <a:latin typeface="Cambria Math" panose="02040503050406030204" pitchFamily="18" charset="0"/>
                      </a:rPr>
                      <m:t>&gt;</m:t>
                    </m:r>
                    <m:r>
                      <a:rPr lang="en-US" altLang="zh-CN" sz="1600" b="1" i="0" smtClean="0">
                        <a:latin typeface="Cambria Math" panose="02040503050406030204" pitchFamily="18" charset="0"/>
                      </a:rPr>
                      <m:t>𝟑</m:t>
                    </m:r>
                    <m:r>
                      <a:rPr lang="en-US" altLang="zh-CN" sz="1600" b="1" i="0" smtClean="0">
                        <a:latin typeface="Cambria Math" panose="02040503050406030204" pitchFamily="18" charset="0"/>
                      </a:rPr>
                      <m:t>.</m:t>
                    </m:r>
                    <m:r>
                      <a:rPr lang="en-US" altLang="zh-CN" sz="1600" b="1" i="0" smtClean="0">
                        <a:latin typeface="Cambria Math" panose="02040503050406030204" pitchFamily="18" charset="0"/>
                      </a:rPr>
                      <m:t>𝟐𝟐</m:t>
                    </m:r>
                  </m:oMath>
                </a14:m>
                <a:endParaRPr lang="en-US" altLang="zh-CN" sz="1600" b="1"/>
              </a:p>
              <a:p>
                <a:pPr algn="just" eaLnBrk="1" hangingPunct="1">
                  <a:buNone/>
                </a:pPr>
                <a:r>
                  <a:rPr lang="en-US" altLang="zh-CN" sz="1600"/>
                  <a:t>Maximum Latency</a:t>
                </a:r>
                <a:r>
                  <a:rPr lang="zh-CN" altLang="en-US" sz="1600"/>
                  <a:t>：</a:t>
                </a:r>
                <a:r>
                  <a:rPr lang="en-US" altLang="zh-CN" sz="1600"/>
                  <a:t> </a:t>
                </a:r>
                <a14:m>
                  <m:oMath xmlns:m="http://schemas.openxmlformats.org/officeDocument/2006/math">
                    <m:r>
                      <a:rPr lang="en-US" altLang="zh-CN" sz="1600" b="1" i="1" smtClean="0">
                        <a:latin typeface="Cambria Math" panose="02040503050406030204" pitchFamily="18" charset="0"/>
                      </a:rPr>
                      <m:t>𝒎𝒂𝒙𝑹𝒆𝒎𝒂𝒊𝒏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𝒎𝒂𝒙</m:t>
                    </m:r>
                    <m:d>
                      <m:dPr>
                        <m:begChr m:val="{"/>
                        <m:endChr m:val="}"/>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e>
                    </m:d>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oMath>
                </a14:m>
                <a:endParaRPr lang="en-US" altLang="zh-CN" sz="1600" b="1"/>
              </a:p>
            </p:txBody>
          </p:sp>
        </mc:Choice>
        <mc:Fallback xmlns="">
          <p:sp>
            <p:nvSpPr>
              <p:cNvPr id="66" name="矩形标注 65"/>
              <p:cNvSpPr>
                <a:spLocks noRot="1" noChangeAspect="1" noMove="1" noResize="1" noEditPoints="1" noAdjustHandles="1" noChangeArrowheads="1" noChangeShapeType="1" noTextEdit="1"/>
              </p:cNvSpPr>
              <p:nvPr/>
            </p:nvSpPr>
            <p:spPr bwMode="auto">
              <a:xfrm>
                <a:off x="120353" y="6026271"/>
                <a:ext cx="8903294" cy="802686"/>
              </a:xfrm>
              <a:prstGeom prst="wedgeRectCallout">
                <a:avLst>
                  <a:gd name="adj1" fmla="val -50115"/>
                  <a:gd name="adj2" fmla="val -15486"/>
                </a:avLst>
              </a:prstGeom>
              <a:blipFill rotWithShape="0">
                <a:blip r:embed="rId19"/>
                <a:stretch>
                  <a:fillRect l="-274" b="-5344"/>
                </a:stretch>
              </a:blipFill>
              <a:ln>
                <a:noFill/>
              </a:ln>
            </p:spPr>
            <p:txBody>
              <a:bodyPr/>
              <a:lstStyle/>
              <a:p>
                <a:r>
                  <a:rPr lang="zh-CN" altLang="en-US">
                    <a:noFill/>
                  </a:rPr>
                  <a:t> </a:t>
                </a:r>
              </a:p>
            </p:txBody>
          </p:sp>
        </mc:Fallback>
      </mc:AlternateContent>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36</a:t>
            </a:fld>
            <a:endParaRPr lang="en-US" altLang="ko-KR"/>
          </a:p>
        </p:txBody>
      </p:sp>
    </p:spTree>
    <p:extLst>
      <p:ext uri="{BB962C8B-B14F-4D97-AF65-F5344CB8AC3E}">
        <p14:creationId xmlns:p14="http://schemas.microsoft.com/office/powerpoint/2010/main" val="150863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980728"/>
                <a:ext cx="8363272" cy="5688360"/>
              </a:xfrm>
            </p:spPr>
            <p:txBody>
              <a:bodyPr/>
              <a:lstStyle/>
              <a:p>
                <a:r>
                  <a:rPr lang="en-US" altLang="zh-CN" sz="2800"/>
                  <a:t>Basic </a:t>
                </a:r>
                <a:r>
                  <a:rPr lang="en-US" altLang="zh-CN" sz="2800" smtClean="0"/>
                  <a:t>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 ≥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highest gain</a:t>
                </a:r>
                <a:endParaRPr lang="en-US" altLang="zh-CN" sz="2100"/>
              </a:p>
              <a:p>
                <a:pPr lvl="2"/>
                <a:endParaRPr lang="en-US" altLang="zh-CN"/>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3"/>
                <a:stretch>
                  <a:fillRect l="-583" t="-1179" r="-583"/>
                </a:stretch>
              </a:blipFill>
            </p:spPr>
            <p:txBody>
              <a:bodyPr/>
              <a:lstStyle/>
              <a:p>
                <a:r>
                  <a:rPr lang="zh-CN" altLang="en-US">
                    <a:noFill/>
                  </a:rPr>
                  <a:t> </a:t>
                </a:r>
              </a:p>
            </p:txBody>
          </p:sp>
        </mc:Fallback>
      </mc:AlternateContent>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522420" y="450495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522420" y="4504951"/>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3763040669"/>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rPr>
                                    </m:ctrlPr>
                                  </m:sSubPr>
                                  <m:e>
                                    <m:r>
                                      <a:rPr lang="en-US" altLang="zh-CN" b="1" i="1" smtClean="0">
                                        <a:solidFill>
                                          <a:schemeClr val="bg1">
                                            <a:lumMod val="95000"/>
                                          </a:schemeClr>
                                        </a:solidFill>
                                        <a:latin typeface="Cambria Math" panose="02040503050406030204" pitchFamily="18" charset="0"/>
                                      </a:rPr>
                                      <m:t>𝒘</m:t>
                                    </m:r>
                                  </m:e>
                                  <m:sub>
                                    <m:r>
                                      <a:rPr lang="en-US" altLang="zh-CN" b="1" i="1" smtClean="0">
                                        <a:solidFill>
                                          <a:schemeClr val="bg1">
                                            <a:lumMod val="95000"/>
                                          </a:schemeClr>
                                        </a:solidFill>
                                        <a:latin typeface="Cambria Math" panose="02040503050406030204" pitchFamily="18" charset="0"/>
                                      </a:rPr>
                                      <m:t>𝟐</m:t>
                                    </m:r>
                                  </m:sub>
                                </m:sSub>
                              </m:oMath>
                            </m:oMathPara>
                          </a14:m>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rPr>
                                    </m:ctrlPr>
                                  </m:sSubPr>
                                  <m:e>
                                    <m:r>
                                      <a:rPr lang="en-US" altLang="zh-CN" b="1" i="1" smtClean="0">
                                        <a:solidFill>
                                          <a:schemeClr val="bg1">
                                            <a:lumMod val="95000"/>
                                          </a:schemeClr>
                                        </a:solidFill>
                                        <a:latin typeface="Cambria Math" panose="02040503050406030204" pitchFamily="18" charset="0"/>
                                      </a:rPr>
                                      <m:t>𝒘</m:t>
                                    </m:r>
                                  </m:e>
                                  <m:sub>
                                    <m:r>
                                      <a:rPr lang="en-US" altLang="zh-CN" b="1" i="1" smtClean="0">
                                        <a:solidFill>
                                          <a:schemeClr val="bg1">
                                            <a:lumMod val="95000"/>
                                          </a:schemeClr>
                                        </a:solidFill>
                                        <a:latin typeface="Cambria Math" panose="02040503050406030204" pitchFamily="18" charset="0"/>
                                      </a:rPr>
                                      <m:t>𝟑</m:t>
                                    </m:r>
                                  </m:sub>
                                </m:sSub>
                              </m:oMath>
                            </m:oMathPara>
                          </a14:m>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𝟒</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3763040669"/>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95000"/>
                                </a:schemeClr>
                              </a:solidFill>
                            </a:rPr>
                            <a:t>0.96</a:t>
                          </a:r>
                          <a:endParaRPr lang="zh-CN" altLang="en-US"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95000"/>
                                </a:schemeClr>
                              </a:solidFill>
                            </a:rPr>
                            <a:t>0.96</a:t>
                          </a:r>
                          <a:endParaRPr lang="zh-CN" altLang="en-US"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95000"/>
                                </a:schemeClr>
                              </a:solidFill>
                            </a:rPr>
                            <a:t>0.96</a:t>
                          </a:r>
                          <a:endParaRPr lang="zh-CN" altLang="en-US"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0.98</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m:t>
                          </m:r>
                          <m:r>
                            <a:rPr lang="en-US" altLang="zh-CN" b="1" i="1" smtClean="0">
                              <a:latin typeface="Cambria Math" panose="02040503050406030204" pitchFamily="18" charset="0"/>
                            </a:rPr>
                            <m:t>𝟐</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𝟎</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𝟗𝟔</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𝟏</m:t>
                          </m:r>
                          <m:r>
                            <a:rPr lang="en-US" altLang="zh-CN" b="1" i="1" smtClean="0">
                              <a:latin typeface="Cambria Math" panose="02040503050406030204" pitchFamily="18" charset="0"/>
                            </a:rPr>
                            <m:t>)</m:t>
                          </m:r>
                        </m:e>
                        <m:sup>
                          <m:r>
                            <a:rPr lang="en-US" altLang="zh-CN" b="1" i="1" smtClean="0">
                              <a:latin typeface="Cambria Math" panose="02040503050406030204" pitchFamily="18" charset="0"/>
                            </a:rPr>
                            <m:t>𝟐</m:t>
                          </m:r>
                        </m:sup>
                      </m:sSup>
                      <m:r>
                        <a:rPr lang="en-US" altLang="zh-CN" b="1" i="1" smtClean="0">
                          <a:latin typeface="Cambria Math" panose="02040503050406030204" pitchFamily="18" charset="0"/>
                        </a:rPr>
                        <m:t>=</m:t>
                      </m:r>
                      <m:r>
                        <a:rPr lang="en-US" altLang="zh-CN" b="1" i="1" smtClean="0">
                          <a:solidFill>
                            <a:srgbClr val="00B0F0"/>
                          </a:solidFill>
                          <a:latin typeface="Cambria Math" panose="02040503050406030204" pitchFamily="18" charset="0"/>
                        </a:rPr>
                        <m:t>𝟎</m:t>
                      </m:r>
                      <m:r>
                        <a:rPr lang="en-US" altLang="zh-CN" b="1" i="1" smtClean="0">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𝟖𝟓</m:t>
                      </m:r>
                    </m:oMath>
                  </m:oMathPara>
                </a14:m>
                <a:endParaRPr lang="zh-CN" altLang="en-US">
                  <a:solidFill>
                    <a:srgbClr val="00B0F0"/>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b="-9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i="1" smtClean="0">
                          <a:latin typeface="Cambria Math" panose="02040503050406030204" pitchFamily="18" charset="0"/>
                        </a:rPr>
                        <m:t>𝟎</m:t>
                      </m:r>
                      <m:r>
                        <a:rPr lang="en-US" altLang="zh-CN"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𝟐</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𝟎</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𝟗</m:t>
                          </m:r>
                          <m:r>
                            <a:rPr lang="en-US" altLang="zh-CN" b="1" i="1" smtClean="0">
                              <a:latin typeface="Cambria Math" panose="02040503050406030204" pitchFamily="18" charset="0"/>
                              <a:ea typeface="Cambria Math" panose="02040503050406030204" pitchFamily="18" charset="0"/>
                            </a:rPr>
                            <m:t>𝟖</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𝟏</m:t>
                          </m:r>
                          <m:r>
                            <a:rPr lang="en-US" altLang="zh-CN" i="1">
                              <a:latin typeface="Cambria Math" panose="02040503050406030204" pitchFamily="18" charset="0"/>
                            </a:rPr>
                            <m:t>)</m:t>
                          </m:r>
                        </m:e>
                        <m:sup>
                          <m:r>
                            <a:rPr lang="en-US" altLang="zh-CN" i="1">
                              <a:latin typeface="Cambria Math" panose="02040503050406030204" pitchFamily="18" charset="0"/>
                            </a:rPr>
                            <m:t>𝟐</m:t>
                          </m:r>
                        </m:sup>
                      </m:sSup>
                      <m:r>
                        <a:rPr lang="en-US" altLang="zh-CN" i="1">
                          <a:latin typeface="Cambria Math" panose="02040503050406030204" pitchFamily="18" charset="0"/>
                        </a:rPr>
                        <m:t>=</m:t>
                      </m:r>
                      <m:r>
                        <a:rPr lang="en-US" altLang="zh-CN" i="1" smtClean="0">
                          <a:solidFill>
                            <a:srgbClr val="00B0F0"/>
                          </a:solidFill>
                          <a:latin typeface="Cambria Math" panose="02040503050406030204" pitchFamily="18" charset="0"/>
                        </a:rPr>
                        <m:t>𝟎</m:t>
                      </m:r>
                      <m:r>
                        <a:rPr lang="en-US" altLang="zh-CN" i="1" smtClean="0">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𝟗𝟐</m:t>
                      </m:r>
                    </m:oMath>
                  </m:oMathPara>
                </a14:m>
                <a:endParaRPr lang="zh-CN" altLang="en-US">
                  <a:solidFill>
                    <a:srgbClr val="00B0F0"/>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576555"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oMath>
                  </m:oMathPara>
                </a14:m>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576555" cy="312586"/>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6" name="文本框 55"/>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37</a:t>
            </a:fld>
            <a:endParaRPr lang="en-US" altLang="ko-KR"/>
          </a:p>
        </p:txBody>
      </p:sp>
    </p:spTree>
    <p:extLst>
      <p:ext uri="{BB962C8B-B14F-4D97-AF65-F5344CB8AC3E}">
        <p14:creationId xmlns:p14="http://schemas.microsoft.com/office/powerpoint/2010/main" val="1099126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522420" y="450495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522420" y="4504951"/>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rPr>
                                    </m:ctrlPr>
                                  </m:sSubPr>
                                  <m:e>
                                    <m:r>
                                      <a:rPr lang="en-US" altLang="zh-CN" b="1" i="1" smtClean="0">
                                        <a:solidFill>
                                          <a:schemeClr val="bg1">
                                            <a:lumMod val="95000"/>
                                          </a:schemeClr>
                                        </a:solidFill>
                                        <a:latin typeface="Cambria Math" panose="02040503050406030204" pitchFamily="18" charset="0"/>
                                      </a:rPr>
                                      <m:t>𝒘</m:t>
                                    </m:r>
                                  </m:e>
                                  <m:sub>
                                    <m:r>
                                      <a:rPr lang="en-US" altLang="zh-CN" b="1" i="1" smtClean="0">
                                        <a:solidFill>
                                          <a:schemeClr val="bg1">
                                            <a:lumMod val="95000"/>
                                          </a:schemeClr>
                                        </a:solidFill>
                                        <a:latin typeface="Cambria Math" panose="02040503050406030204" pitchFamily="18" charset="0"/>
                                      </a:rPr>
                                      <m:t>𝟑</m:t>
                                    </m:r>
                                  </m:sub>
                                </m:sSub>
                              </m:oMath>
                            </m:oMathPara>
                          </a14:m>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𝟒</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95000"/>
                                </a:schemeClr>
                              </a:solidFill>
                            </a:rPr>
                            <a:t>0.96</a:t>
                          </a:r>
                          <a:endParaRPr lang="zh-CN" altLang="en-US"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95000"/>
                                </a:schemeClr>
                              </a:solidFill>
                            </a:rPr>
                            <a:t>0.96</a:t>
                          </a:r>
                          <a:endParaRPr lang="zh-CN" altLang="en-US"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0.98</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solidFill>
                            <a:schemeClr val="tx1"/>
                          </a:solidFill>
                          <a:latin typeface="Cambria Math" panose="02040503050406030204" pitchFamily="18" charset="0"/>
                        </a:rPr>
                        <m:t>𝟎</m:t>
                      </m:r>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𝟖𝟓</m:t>
                      </m:r>
                    </m:oMath>
                  </m:oMathPara>
                </a14:m>
                <a:endParaRPr lang="zh-CN" altLang="en-US">
                  <a:solidFill>
                    <a:schemeClr val="tx1"/>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i="1" smtClean="0">
                          <a:solidFill>
                            <a:schemeClr val="tx1"/>
                          </a:solidFill>
                          <a:latin typeface="Cambria Math" panose="02040503050406030204" pitchFamily="18" charset="0"/>
                        </a:rPr>
                        <m:t>𝟎</m:t>
                      </m:r>
                      <m:r>
                        <a:rPr lang="en-US" altLang="zh-CN"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𝟗𝟐</m:t>
                      </m:r>
                    </m:oMath>
                  </m:oMathPara>
                </a14:m>
                <a:endParaRPr lang="zh-CN" altLang="en-US">
                  <a:solidFill>
                    <a:schemeClr val="tx1"/>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576555"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oMath>
                  </m:oMathPara>
                </a14:m>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576555" cy="312586"/>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6" name="文本框 55"/>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57" name="矩形标注 56"/>
              <p:cNvSpPr>
                <a:spLocks noChangeArrowheads="1"/>
              </p:cNvSpPr>
              <p:nvPr/>
            </p:nvSpPr>
            <p:spPr bwMode="auto">
              <a:xfrm>
                <a:off x="120353" y="6026271"/>
                <a:ext cx="8903294" cy="802686"/>
              </a:xfrm>
              <a:prstGeom prst="wedgeRectCallout">
                <a:avLst>
                  <a:gd name="adj1" fmla="val -50115"/>
                  <a:gd name="adj2" fmla="val -15486"/>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r>
                  <a:rPr lang="en-US" altLang="zh-CN" sz="1600">
                    <a:cs typeface="ＭＳ Ｐゴシック" charset="-128"/>
                  </a:rPr>
                  <a:t>Average Latency</a:t>
                </a:r>
                <a:r>
                  <a:rPr lang="zh-CN" altLang="en-US" sz="1600">
                    <a:cs typeface="ＭＳ Ｐゴシック" charset="-128"/>
                  </a:rPr>
                  <a:t>：</a:t>
                </a:r>
                <a:r>
                  <a:rPr lang="en-US" altLang="zh-CN" sz="1600">
                    <a:cs typeface="ＭＳ Ｐゴシック" charset="-128"/>
                  </a:rPr>
                  <a:t> </a:t>
                </a:r>
                <a14:m>
                  <m:oMath xmlns:m="http://schemas.openxmlformats.org/officeDocument/2006/math">
                    <m:r>
                      <a:rPr lang="en-US" altLang="zh-CN" sz="1600" b="1" i="1" smtClean="0">
                        <a:latin typeface="Cambria Math" panose="02040503050406030204" pitchFamily="18" charset="0"/>
                        <a:cs typeface="ＭＳ Ｐゴシック" charset="-128"/>
                      </a:rPr>
                      <m:t>𝒂𝒗𝒈</m:t>
                    </m:r>
                    <m:r>
                      <a:rPr lang="en-US" altLang="zh-CN" sz="1600" b="1" i="1" smtClean="0">
                        <a:latin typeface="Cambria Math" panose="02040503050406030204" pitchFamily="18" charset="0"/>
                        <a:cs typeface="ＭＳ Ｐゴシック" charset="-128"/>
                      </a:rPr>
                      <m:t>= </m:t>
                    </m:r>
                    <m:f>
                      <m:fPr>
                        <m:ctrlPr>
                          <a:rPr lang="en-US" altLang="zh-CN" sz="1600" b="1" i="1" smtClean="0">
                            <a:latin typeface="Cambria Math" panose="02040503050406030204" pitchFamily="18" charset="0"/>
                          </a:rPr>
                        </m:ctrlPr>
                      </m:fPr>
                      <m:num>
                        <m:nary>
                          <m:naryPr>
                            <m:chr m:val="∑"/>
                            <m:ctrlPr>
                              <a:rPr lang="en-US" altLang="zh-CN" sz="1600" b="1" i="1" smtClean="0">
                                <a:latin typeface="Cambria Math" panose="02040503050406030204" pitchFamily="18" charset="0"/>
                              </a:rPr>
                            </m:ctrlPr>
                          </m:naryPr>
                          <m:sub>
                            <m:r>
                              <m:rPr>
                                <m:brk m:alnAt="23"/>
                              </m:rP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sub>
                          <m:sup>
                            <m:r>
                              <a:rPr lang="en-US" altLang="zh-CN" sz="1600" b="1" i="1" smtClean="0">
                                <a:latin typeface="Cambria Math" panose="02040503050406030204" pitchFamily="18" charset="0"/>
                              </a:rPr>
                              <m:t>𝟑</m:t>
                            </m:r>
                          </m:sup>
                          <m:e>
                            <m:r>
                              <a:rPr lang="en-US" altLang="zh-CN" sz="1600" b="1" i="1" smtClean="0">
                                <a:latin typeface="Cambria Math" panose="02040503050406030204" pitchFamily="18" charset="0"/>
                              </a:rPr>
                              <m:t>(</m:t>
                            </m:r>
                            <m:r>
                              <a:rPr lang="zh-CN" altLang="en-US" sz="1600" b="1" i="1" smtClean="0">
                                <a:latin typeface="Cambria Math" panose="02040503050406030204" pitchFamily="18" charset="0"/>
                              </a:rPr>
                              <m:t>𝜹</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𝑺</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e>
                        </m:nary>
                      </m:num>
                      <m:den>
                        <m:r>
                          <a:rPr lang="en-US" altLang="zh-CN" sz="1600" b="1" i="1" smtClean="0">
                            <a:latin typeface="Cambria Math" panose="02040503050406030204" pitchFamily="18" charset="0"/>
                          </a:rPr>
                          <m:t>𝑲</m:t>
                        </m:r>
                      </m:den>
                    </m:f>
                    <m:r>
                      <a:rPr lang="en-US" altLang="zh-CN" sz="1600" b="1" i="1" smtClean="0">
                        <a:latin typeface="Cambria Math" panose="02040503050406030204" pitchFamily="18" charset="0"/>
                      </a:rPr>
                      <m:t>=</m:t>
                    </m:r>
                    <m:f>
                      <m:fPr>
                        <m:ctrlPr>
                          <a:rPr lang="en-US" altLang="zh-CN" sz="1600" b="1" i="1" smtClean="0">
                            <a:latin typeface="Cambria Math" panose="02040503050406030204" pitchFamily="18" charset="0"/>
                          </a:rPr>
                        </m:ctrlPr>
                      </m:fPr>
                      <m:num>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𝟎</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𝟖𝟓</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𝟎</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𝟗𝟐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num>
                      <m:den>
                        <m:r>
                          <a:rPr lang="en-US" altLang="zh-CN" sz="1600" b="1" i="1" smtClean="0">
                            <a:latin typeface="Cambria Math" panose="02040503050406030204" pitchFamily="18" charset="0"/>
                          </a:rPr>
                          <m:t>𝟐</m:t>
                        </m:r>
                      </m:den>
                    </m:f>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𝟗𝟓</m:t>
                    </m:r>
                    <m:r>
                      <a:rPr lang="en-US" altLang="zh-CN" sz="1600" b="1" i="0" smtClean="0">
                        <a:latin typeface="Cambria Math" panose="02040503050406030204" pitchFamily="18" charset="0"/>
                      </a:rPr>
                      <m:t>&gt;</m:t>
                    </m:r>
                    <m:r>
                      <a:rPr lang="en-US" altLang="zh-CN" sz="1600" b="1" i="0" smtClean="0">
                        <a:latin typeface="Cambria Math" panose="02040503050406030204" pitchFamily="18" charset="0"/>
                      </a:rPr>
                      <m:t>𝟑</m:t>
                    </m:r>
                    <m:r>
                      <a:rPr lang="en-US" altLang="zh-CN" sz="1600" b="1" i="0" smtClean="0">
                        <a:latin typeface="Cambria Math" panose="02040503050406030204" pitchFamily="18" charset="0"/>
                      </a:rPr>
                      <m:t>.</m:t>
                    </m:r>
                    <m:r>
                      <a:rPr lang="en-US" altLang="zh-CN" sz="1600" b="1" i="0" smtClean="0">
                        <a:latin typeface="Cambria Math" panose="02040503050406030204" pitchFamily="18" charset="0"/>
                      </a:rPr>
                      <m:t>𝟐𝟐</m:t>
                    </m:r>
                  </m:oMath>
                </a14:m>
                <a:endParaRPr lang="en-US" altLang="zh-CN" sz="1600" b="1"/>
              </a:p>
              <a:p>
                <a:pPr algn="just" eaLnBrk="1" hangingPunct="1">
                  <a:buNone/>
                </a:pPr>
                <a:r>
                  <a:rPr lang="en-US" altLang="zh-CN" sz="1600"/>
                  <a:t>Maximum Latency</a:t>
                </a:r>
                <a:r>
                  <a:rPr lang="zh-CN" altLang="en-US" sz="1600"/>
                  <a:t>：</a:t>
                </a:r>
                <a:r>
                  <a:rPr lang="en-US" altLang="zh-CN" sz="1600"/>
                  <a:t> </a:t>
                </a:r>
                <a14:m>
                  <m:oMath xmlns:m="http://schemas.openxmlformats.org/officeDocument/2006/math">
                    <m:r>
                      <a:rPr lang="en-US" altLang="zh-CN" sz="1600" b="1" i="1" smtClean="0">
                        <a:latin typeface="Cambria Math" panose="02040503050406030204" pitchFamily="18" charset="0"/>
                      </a:rPr>
                      <m:t>𝒎𝒂𝒙𝑹𝒆𝒎𝒂𝒊𝒏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𝒎𝒂𝒙</m:t>
                    </m:r>
                    <m:d>
                      <m:dPr>
                        <m:begChr m:val="{"/>
                        <m:endChr m:val="}"/>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𝟎</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𝟖𝟓</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𝟎</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𝟗𝟐</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e>
                    </m:d>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oMath>
                </a14:m>
                <a:endParaRPr lang="en-US" altLang="zh-CN" sz="1600" b="1"/>
              </a:p>
            </p:txBody>
          </p:sp>
        </mc:Choice>
        <mc:Fallback xmlns="">
          <p:sp>
            <p:nvSpPr>
              <p:cNvPr id="57" name="矩形标注 56"/>
              <p:cNvSpPr>
                <a:spLocks noRot="1" noChangeAspect="1" noMove="1" noResize="1" noEditPoints="1" noAdjustHandles="1" noChangeArrowheads="1" noChangeShapeType="1" noTextEdit="1"/>
              </p:cNvSpPr>
              <p:nvPr/>
            </p:nvSpPr>
            <p:spPr bwMode="auto">
              <a:xfrm>
                <a:off x="120353" y="6026271"/>
                <a:ext cx="8903294" cy="802686"/>
              </a:xfrm>
              <a:prstGeom prst="wedgeRectCallout">
                <a:avLst>
                  <a:gd name="adj1" fmla="val -50115"/>
                  <a:gd name="adj2" fmla="val -15486"/>
                </a:avLst>
              </a:prstGeom>
              <a:blipFill rotWithShape="0">
                <a:blip r:embed="rId19"/>
                <a:stretch>
                  <a:fillRect l="-274" b="-5344"/>
                </a:stretch>
              </a:blipFill>
              <a:ln>
                <a:noFill/>
              </a:ln>
            </p:spPr>
            <p:txBody>
              <a:bodyPr/>
              <a:lstStyle/>
              <a:p>
                <a:r>
                  <a:rPr lang="zh-CN" altLang="en-US">
                    <a:noFill/>
                  </a:rPr>
                  <a:t> </a:t>
                </a:r>
              </a:p>
            </p:txBody>
          </p:sp>
        </mc:Fallback>
      </mc:AlternateContent>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38</a:t>
            </a:fld>
            <a:endParaRPr lang="en-US" altLang="ko-KR"/>
          </a:p>
        </p:txBody>
      </p:sp>
      <mc:AlternateContent xmlns:mc="http://schemas.openxmlformats.org/markup-compatibility/2006" xmlns:a14="http://schemas.microsoft.com/office/drawing/2010/main">
        <mc:Choice Requires="a14">
          <p:sp>
            <p:nvSpPr>
              <p:cNvPr id="60" name="内容占位符 2"/>
              <p:cNvSpPr>
                <a:spLocks noGrp="1"/>
              </p:cNvSpPr>
              <p:nvPr>
                <p:ph idx="1"/>
              </p:nvPr>
            </p:nvSpPr>
            <p:spPr>
              <a:xfrm>
                <a:off x="457200" y="980728"/>
                <a:ext cx="8363272" cy="5688360"/>
              </a:xfrm>
            </p:spPr>
            <p:txBody>
              <a:bodyPr/>
              <a:lstStyle/>
              <a:p>
                <a:r>
                  <a:rPr lang="en-US" altLang="zh-CN" sz="2800"/>
                  <a:t>Basic </a:t>
                </a:r>
                <a:r>
                  <a:rPr lang="en-US" altLang="zh-CN" sz="2800" smtClean="0"/>
                  <a:t>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 ≥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highest gain</a:t>
                </a:r>
                <a:endParaRPr lang="en-US" altLang="zh-CN" sz="2100"/>
              </a:p>
              <a:p>
                <a:pPr lvl="2"/>
                <a:endParaRPr lang="en-US" altLang="zh-CN"/>
              </a:p>
            </p:txBody>
          </p:sp>
        </mc:Choice>
        <mc:Fallback xmlns="">
          <p:sp>
            <p:nvSpPr>
              <p:cNvPr id="60"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20"/>
                <a:stretch>
                  <a:fillRect l="-583" t="-1179" r="-5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855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522420" y="450495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522420" y="4504951"/>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2967546331"/>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rPr>
                                    </m:ctrlPr>
                                  </m:sSubPr>
                                  <m:e>
                                    <m:r>
                                      <a:rPr lang="en-US" altLang="zh-CN" b="1" i="1" smtClean="0">
                                        <a:solidFill>
                                          <a:schemeClr val="bg1">
                                            <a:lumMod val="95000"/>
                                          </a:schemeClr>
                                        </a:solidFill>
                                        <a:latin typeface="Cambria Math" panose="02040503050406030204" pitchFamily="18" charset="0"/>
                                      </a:rPr>
                                      <m:t>𝒘</m:t>
                                    </m:r>
                                  </m:e>
                                  <m:sub>
                                    <m:r>
                                      <a:rPr lang="en-US" altLang="zh-CN" b="1" i="1" smtClean="0">
                                        <a:solidFill>
                                          <a:schemeClr val="bg1">
                                            <a:lumMod val="95000"/>
                                          </a:schemeClr>
                                        </a:solidFill>
                                        <a:latin typeface="Cambria Math" panose="02040503050406030204" pitchFamily="18" charset="0"/>
                                      </a:rPr>
                                      <m:t>𝟑</m:t>
                                    </m:r>
                                  </m:sub>
                                </m:sSub>
                              </m:oMath>
                            </m:oMathPara>
                          </a14:m>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95000"/>
                                </a:schemeClr>
                              </a:solidFill>
                            </a:rPr>
                            <a:t>0.96</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𝟒</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2967546331"/>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bg1">
                                  <a:lumMod val="95000"/>
                                </a:schemeClr>
                              </a:solidFill>
                            </a:rPr>
                            <a:t>0.98</a:t>
                          </a:r>
                          <a:endParaRPr lang="zh-CN" altLang="en-US">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95000"/>
                                </a:schemeClr>
                              </a:solidFill>
                            </a:rPr>
                            <a:t>0.96</a:t>
                          </a:r>
                          <a:endParaRPr lang="zh-CN" altLang="en-US"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95000"/>
                                </a:schemeClr>
                              </a:solidFill>
                            </a:rPr>
                            <a:t>0.96</a:t>
                          </a:r>
                          <a:endParaRPr lang="zh-CN" altLang="en-US"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0.98</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r>
                        <a:rPr lang="en-US" altLang="zh-CN" b="1" i="1" smtClean="0">
                          <a:latin typeface="Cambria Math" panose="02040503050406030204" pitchFamily="18" charset="0"/>
                        </a:rPr>
                        <m:t>.</m:t>
                      </m:r>
                      <m:r>
                        <a:rPr lang="en-US" altLang="zh-CN" b="1" i="1" smtClean="0">
                          <a:latin typeface="Cambria Math" panose="02040503050406030204" pitchFamily="18" charset="0"/>
                        </a:rPr>
                        <m:t>𝟖𝟓</m:t>
                      </m:r>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m:t>
                          </m:r>
                          <m:r>
                            <a:rPr lang="en-US" altLang="zh-CN" b="1" i="1" smtClean="0">
                              <a:latin typeface="Cambria Math" panose="02040503050406030204" pitchFamily="18" charset="0"/>
                            </a:rPr>
                            <m:t>𝟐</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𝟎</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𝟗𝟖</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𝟏</m:t>
                          </m:r>
                          <m:r>
                            <a:rPr lang="en-US" altLang="zh-CN" b="1" i="1" smtClean="0">
                              <a:latin typeface="Cambria Math" panose="02040503050406030204" pitchFamily="18" charset="0"/>
                            </a:rPr>
                            <m:t>)</m:t>
                          </m:r>
                        </m:e>
                        <m:sup>
                          <m:r>
                            <a:rPr lang="en-US" altLang="zh-CN" b="1" i="1" smtClean="0">
                              <a:latin typeface="Cambria Math" panose="02040503050406030204" pitchFamily="18" charset="0"/>
                            </a:rPr>
                            <m:t>𝟐</m:t>
                          </m:r>
                        </m:sup>
                      </m:sSup>
                      <m:r>
                        <a:rPr lang="en-US" altLang="zh-CN" b="1" i="1" smtClean="0">
                          <a:latin typeface="Cambria Math" panose="02040503050406030204" pitchFamily="18" charset="0"/>
                        </a:rPr>
                        <m:t>=</m:t>
                      </m:r>
                      <m:r>
                        <a:rPr lang="en-US" altLang="zh-CN" b="1" i="1" smtClean="0">
                          <a:solidFill>
                            <a:srgbClr val="00B0F0"/>
                          </a:solidFill>
                          <a:latin typeface="Cambria Math" panose="02040503050406030204" pitchFamily="18" charset="0"/>
                        </a:rPr>
                        <m:t>𝟏</m:t>
                      </m:r>
                      <m:r>
                        <a:rPr lang="en-US" altLang="zh-CN" b="1" i="1" smtClean="0">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𝟕𝟕</m:t>
                      </m:r>
                    </m:oMath>
                  </m:oMathPara>
                </a14:m>
                <a:endParaRPr lang="zh-CN" altLang="en-US">
                  <a:solidFill>
                    <a:srgbClr val="00B0F0"/>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b="-9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i="1" smtClean="0">
                          <a:latin typeface="Cambria Math" panose="02040503050406030204" pitchFamily="18" charset="0"/>
                        </a:rPr>
                        <m:t>𝟎</m:t>
                      </m:r>
                      <m:r>
                        <a:rPr lang="en-US" altLang="zh-CN" b="1" i="1" smtClean="0">
                          <a:latin typeface="Cambria Math" panose="02040503050406030204" pitchFamily="18" charset="0"/>
                        </a:rPr>
                        <m:t>.</m:t>
                      </m:r>
                      <m:r>
                        <a:rPr lang="en-US" altLang="zh-CN" b="1" i="1" smtClean="0">
                          <a:latin typeface="Cambria Math" panose="02040503050406030204" pitchFamily="18" charset="0"/>
                        </a:rPr>
                        <m:t>𝟗𝟐</m:t>
                      </m:r>
                      <m:r>
                        <a:rPr lang="en-US" altLang="zh-CN"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𝟐</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𝟎</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𝟗</m:t>
                          </m:r>
                          <m:r>
                            <a:rPr lang="en-US" altLang="zh-CN" b="1" i="1" smtClean="0">
                              <a:latin typeface="Cambria Math" panose="02040503050406030204" pitchFamily="18" charset="0"/>
                              <a:ea typeface="Cambria Math" panose="02040503050406030204" pitchFamily="18" charset="0"/>
                            </a:rPr>
                            <m:t>𝟔</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𝟏</m:t>
                          </m:r>
                          <m:r>
                            <a:rPr lang="en-US" altLang="zh-CN" i="1">
                              <a:latin typeface="Cambria Math" panose="02040503050406030204" pitchFamily="18" charset="0"/>
                            </a:rPr>
                            <m:t>)</m:t>
                          </m:r>
                        </m:e>
                        <m:sup>
                          <m:r>
                            <a:rPr lang="en-US" altLang="zh-CN" i="1">
                              <a:latin typeface="Cambria Math" panose="02040503050406030204" pitchFamily="18" charset="0"/>
                            </a:rPr>
                            <m:t>𝟐</m:t>
                          </m:r>
                        </m:sup>
                      </m:sSup>
                      <m:r>
                        <a:rPr lang="en-US" altLang="zh-CN" i="1">
                          <a:latin typeface="Cambria Math" panose="02040503050406030204" pitchFamily="18" charset="0"/>
                        </a:rPr>
                        <m:t>=</m:t>
                      </m:r>
                      <m:r>
                        <a:rPr lang="en-US" altLang="zh-CN" b="1" i="1" smtClean="0">
                          <a:solidFill>
                            <a:srgbClr val="00B0F0"/>
                          </a:solidFill>
                          <a:latin typeface="Cambria Math" panose="02040503050406030204" pitchFamily="18" charset="0"/>
                        </a:rPr>
                        <m:t>𝟏</m:t>
                      </m:r>
                      <m:r>
                        <a:rPr lang="en-US" altLang="zh-CN" b="1" i="1" smtClean="0">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𝟕𝟕</m:t>
                      </m:r>
                    </m:oMath>
                  </m:oMathPara>
                </a14:m>
                <a:endParaRPr lang="zh-CN" altLang="en-US">
                  <a:solidFill>
                    <a:srgbClr val="00B0F0"/>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576555"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oMath>
                  </m:oMathPara>
                </a14:m>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576555" cy="312586"/>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6" name="文本框 55"/>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39</a:t>
            </a:fld>
            <a:endParaRPr lang="en-US" altLang="ko-KR"/>
          </a:p>
        </p:txBody>
      </p:sp>
      <mc:AlternateContent xmlns:mc="http://schemas.openxmlformats.org/markup-compatibility/2006" xmlns:a14="http://schemas.microsoft.com/office/drawing/2010/main">
        <mc:Choice Requires="a14">
          <p:sp>
            <p:nvSpPr>
              <p:cNvPr id="58" name="内容占位符 2"/>
              <p:cNvSpPr>
                <a:spLocks noGrp="1"/>
              </p:cNvSpPr>
              <p:nvPr>
                <p:ph idx="1"/>
              </p:nvPr>
            </p:nvSpPr>
            <p:spPr>
              <a:xfrm>
                <a:off x="457200" y="980728"/>
                <a:ext cx="8363272" cy="5688360"/>
              </a:xfrm>
            </p:spPr>
            <p:txBody>
              <a:bodyPr/>
              <a:lstStyle/>
              <a:p>
                <a:r>
                  <a:rPr lang="en-US" altLang="zh-CN" sz="2800"/>
                  <a:t>Basic </a:t>
                </a:r>
                <a:r>
                  <a:rPr lang="en-US" altLang="zh-CN" sz="2800" smtClean="0"/>
                  <a:t>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 ≥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highest gain</a:t>
                </a:r>
                <a:endParaRPr lang="en-US" altLang="zh-CN" sz="2100"/>
              </a:p>
              <a:p>
                <a:pPr lvl="2"/>
                <a:endParaRPr lang="en-US" altLang="zh-CN"/>
              </a:p>
            </p:txBody>
          </p:sp>
        </mc:Choice>
        <mc:Fallback xmlns="">
          <p:sp>
            <p:nvSpPr>
              <p:cNvPr id="58"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19"/>
                <a:stretch>
                  <a:fillRect l="-583" t="-1179" r="-5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89802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txBox="1">
            <a:spLocks noChangeArrowheads="1"/>
          </p:cNvSpPr>
          <p:nvPr/>
        </p:nvSpPr>
        <p:spPr bwMode="auto">
          <a:xfrm>
            <a:off x="228600" y="957263"/>
            <a:ext cx="8624888"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400" dirty="0"/>
              <a:t>Traditional Crowdsourcing </a:t>
            </a:r>
            <a:r>
              <a:rPr lang="en-US" altLang="zh-CN" sz="2400" dirty="0" err="1"/>
              <a:t>v.s</a:t>
            </a:r>
            <a:r>
              <a:rPr lang="en-US" altLang="zh-CN" sz="2400" dirty="0"/>
              <a:t>. </a:t>
            </a:r>
            <a:r>
              <a:rPr lang="en-US" altLang="zh-CN" sz="2400" dirty="0">
                <a:cs typeface="ＭＳ Ｐゴシック" charset="-128"/>
              </a:rPr>
              <a:t>Spatial </a:t>
            </a:r>
            <a:r>
              <a:rPr lang="en-US" altLang="zh-CN" sz="2400" dirty="0"/>
              <a:t>Crowdsourcing</a:t>
            </a:r>
            <a:endParaRPr lang="en-US" altLang="zh-CN" sz="2400" dirty="0">
              <a:cs typeface="ＭＳ Ｐゴシック" charset="-128"/>
            </a:endParaRPr>
          </a:p>
          <a:p>
            <a:pPr lvl="1" algn="just">
              <a:spcBef>
                <a:spcPts val="0"/>
              </a:spcBef>
              <a:buSzPct val="60000"/>
              <a:defRPr/>
            </a:pPr>
            <a:r>
              <a:rPr lang="en-US" altLang="zh-CN" sz="2400" dirty="0"/>
              <a:t>Traditional: </a:t>
            </a:r>
            <a:r>
              <a:rPr lang="en-US" altLang="zh-CN" sz="2400"/>
              <a:t>Tasks are performed </a:t>
            </a:r>
            <a:r>
              <a:rPr lang="en-US" altLang="zh-CN" sz="2400" dirty="0"/>
              <a:t>in the Internet world</a:t>
            </a:r>
          </a:p>
          <a:p>
            <a:pPr lvl="1" algn="just">
              <a:spcBef>
                <a:spcPts val="0"/>
              </a:spcBef>
              <a:buSzPct val="60000"/>
              <a:defRPr/>
            </a:pPr>
            <a:r>
              <a:rPr lang="en-US" altLang="zh-CN" sz="2400" dirty="0">
                <a:solidFill>
                  <a:srgbClr val="FF0000"/>
                </a:solidFill>
                <a:cs typeface="ＭＳ Ｐゴシック" charset="-128"/>
              </a:rPr>
              <a:t>Spatial: </a:t>
            </a:r>
            <a:r>
              <a:rPr lang="en-US" altLang="zh-CN" sz="2400" dirty="0">
                <a:solidFill>
                  <a:srgbClr val="FF0000"/>
                </a:solidFill>
              </a:rPr>
              <a:t>Tasks are performed i</a:t>
            </a:r>
            <a:r>
              <a:rPr lang="en-US" altLang="zh-CN" sz="2400" dirty="0">
                <a:solidFill>
                  <a:srgbClr val="FF0000"/>
                </a:solidFill>
                <a:cs typeface="ＭＳ Ｐゴシック" charset="-128"/>
              </a:rPr>
              <a:t>n the real world</a:t>
            </a:r>
          </a:p>
          <a:p>
            <a:pPr marL="349250" lvl="1" indent="0" algn="just">
              <a:spcBef>
                <a:spcPts val="0"/>
              </a:spcBef>
              <a:buSzPct val="60000"/>
              <a:buFont typeface="Wingdings" panose="05000000000000000000" pitchFamily="2" charset="2"/>
              <a:buNone/>
              <a:defRPr/>
            </a:pPr>
            <a:endParaRPr lang="en-US" altLang="zh-CN" sz="2800" dirty="0">
              <a:latin typeface="+mn-lt"/>
              <a:cs typeface="ＭＳ Ｐゴシック" charset="-128"/>
            </a:endParaRPr>
          </a:p>
        </p:txBody>
      </p:sp>
      <p:sp>
        <p:nvSpPr>
          <p:cNvPr id="23555" name="Title 1"/>
          <p:cNvSpPr>
            <a:spLocks noGrp="1"/>
          </p:cNvSpPr>
          <p:nvPr>
            <p:ph type="title"/>
          </p:nvPr>
        </p:nvSpPr>
        <p:spPr>
          <a:xfrm>
            <a:off x="0" y="122238"/>
            <a:ext cx="9144000" cy="714375"/>
          </a:xfrm>
        </p:spPr>
        <p:txBody>
          <a:bodyPr/>
          <a:lstStyle/>
          <a:p>
            <a:pPr algn="ctr" eaLnBrk="1" hangingPunct="1"/>
            <a:r>
              <a:rPr lang="en-US" altLang="zh-CN" sz="3500" dirty="0"/>
              <a:t>Spatial Crowdsourcing</a:t>
            </a:r>
          </a:p>
        </p:txBody>
      </p:sp>
      <p:pic>
        <p:nvPicPr>
          <p:cNvPr id="11" name="图片 10"/>
          <p:cNvPicPr>
            <a:picLocks noChangeAspect="1"/>
          </p:cNvPicPr>
          <p:nvPr/>
        </p:nvPicPr>
        <p:blipFill>
          <a:blip r:embed="rId3"/>
          <a:stretch>
            <a:fillRect/>
          </a:stretch>
        </p:blipFill>
        <p:spPr>
          <a:xfrm>
            <a:off x="1043608" y="2412517"/>
            <a:ext cx="7239627" cy="3680779"/>
          </a:xfrm>
          <a:prstGeom prst="rect">
            <a:avLst/>
          </a:prstGeom>
        </p:spPr>
      </p:pic>
      <p:pic>
        <p:nvPicPr>
          <p:cNvPr id="12" name="图片 11"/>
          <p:cNvPicPr>
            <a:picLocks noChangeAspect="1"/>
          </p:cNvPicPr>
          <p:nvPr/>
        </p:nvPicPr>
        <p:blipFill>
          <a:blip r:embed="rId4"/>
          <a:stretch>
            <a:fillRect/>
          </a:stretch>
        </p:blipFill>
        <p:spPr>
          <a:xfrm>
            <a:off x="2908935" y="3430920"/>
            <a:ext cx="280392" cy="390110"/>
          </a:xfrm>
          <a:prstGeom prst="rect">
            <a:avLst/>
          </a:prstGeom>
        </p:spPr>
      </p:pic>
      <p:sp>
        <p:nvSpPr>
          <p:cNvPr id="13" name="矩形标注 22"/>
          <p:cNvSpPr>
            <a:spLocks noChangeArrowheads="1"/>
          </p:cNvSpPr>
          <p:nvPr/>
        </p:nvSpPr>
        <p:spPr bwMode="auto">
          <a:xfrm>
            <a:off x="1994867" y="2412518"/>
            <a:ext cx="2174033" cy="714474"/>
          </a:xfrm>
          <a:prstGeom prst="wedgeRectCallout">
            <a:avLst>
              <a:gd name="adj1" fmla="val -8943"/>
              <a:gd name="adj2" fmla="val 112930"/>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buSzTx/>
              <a:buFontTx/>
              <a:buNone/>
              <a:defRPr/>
            </a:pPr>
            <a:r>
              <a:rPr lang="en-US" altLang="zh-CN" sz="2400" b="1" dirty="0">
                <a:solidFill>
                  <a:srgbClr val="000000"/>
                </a:solidFill>
                <a:latin typeface="Arial"/>
                <a:cs typeface="ＭＳ Ｐゴシック" charset="-128"/>
              </a:rPr>
              <a:t>A task: queue up for me</a:t>
            </a:r>
            <a:endParaRPr lang="zh-CN" altLang="en-US" sz="2400" b="1" dirty="0">
              <a:solidFill>
                <a:srgbClr val="000000"/>
              </a:solidFill>
              <a:latin typeface="Arial"/>
              <a:cs typeface="ＭＳ Ｐゴシック" charset="-128"/>
            </a:endParaRPr>
          </a:p>
        </p:txBody>
      </p:sp>
      <p:pic>
        <p:nvPicPr>
          <p:cNvPr id="14" name="图片 13"/>
          <p:cNvPicPr>
            <a:picLocks noChangeAspect="1"/>
          </p:cNvPicPr>
          <p:nvPr/>
        </p:nvPicPr>
        <p:blipFill>
          <a:blip r:embed="rId5"/>
          <a:stretch>
            <a:fillRect/>
          </a:stretch>
        </p:blipFill>
        <p:spPr>
          <a:xfrm>
            <a:off x="5972772" y="4038507"/>
            <a:ext cx="429300" cy="428800"/>
          </a:xfrm>
          <a:prstGeom prst="rect">
            <a:avLst/>
          </a:prstGeom>
        </p:spPr>
      </p:pic>
      <p:sp>
        <p:nvSpPr>
          <p:cNvPr id="15" name="箭头: 右 14"/>
          <p:cNvSpPr/>
          <p:nvPr/>
        </p:nvSpPr>
        <p:spPr>
          <a:xfrm rot="11331270">
            <a:off x="3180640" y="3790026"/>
            <a:ext cx="2794532" cy="38988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标注 22"/>
          <p:cNvSpPr>
            <a:spLocks noChangeArrowheads="1"/>
          </p:cNvSpPr>
          <p:nvPr/>
        </p:nvSpPr>
        <p:spPr bwMode="auto">
          <a:xfrm>
            <a:off x="5988527" y="3240536"/>
            <a:ext cx="1813091" cy="468834"/>
          </a:xfrm>
          <a:prstGeom prst="wedgeRectCallout">
            <a:avLst>
              <a:gd name="adj1" fmla="val -35515"/>
              <a:gd name="adj2" fmla="val 106462"/>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buSzTx/>
              <a:buFontTx/>
              <a:buNone/>
              <a:defRPr/>
            </a:pPr>
            <a:r>
              <a:rPr lang="en-US" altLang="zh-CN" sz="2400" b="1" dirty="0">
                <a:solidFill>
                  <a:srgbClr val="000000"/>
                </a:solidFill>
                <a:latin typeface="Arial"/>
                <a:cs typeface="ＭＳ Ｐゴシック" charset="-128"/>
              </a:rPr>
              <a:t>A worker</a:t>
            </a:r>
            <a:endParaRPr lang="zh-CN" altLang="en-US" sz="2400" b="1" dirty="0">
              <a:solidFill>
                <a:srgbClr val="000000"/>
              </a:solidFill>
              <a:latin typeface="Arial"/>
              <a:cs typeface="ＭＳ Ｐゴシック" charset="-128"/>
            </a:endParaRPr>
          </a:p>
        </p:txBody>
      </p:sp>
      <p:sp>
        <p:nvSpPr>
          <p:cNvPr id="3" name="灯片编号占位符 2"/>
          <p:cNvSpPr>
            <a:spLocks noGrp="1"/>
          </p:cNvSpPr>
          <p:nvPr>
            <p:ph type="sldNum" sz="quarter" idx="12"/>
          </p:nvPr>
        </p:nvSpPr>
        <p:spPr/>
        <p:txBody>
          <a:bodyPr/>
          <a:lstStyle/>
          <a:p>
            <a:pPr>
              <a:defRPr/>
            </a:pPr>
            <a:fld id="{B2D9E1CE-3C7F-4ACF-8753-53AB71A600F5}" type="slidenum">
              <a:rPr lang="en-US" altLang="ko-KR" smtClean="0"/>
              <a:pPr>
                <a:defRPr/>
              </a:pPr>
              <a:t>4</a:t>
            </a:fld>
            <a:endParaRPr lang="en-US" altLang="ko-KR"/>
          </a:p>
        </p:txBody>
      </p:sp>
    </p:spTree>
    <p:extLst>
      <p:ext uri="{BB962C8B-B14F-4D97-AF65-F5344CB8AC3E}">
        <p14:creationId xmlns:p14="http://schemas.microsoft.com/office/powerpoint/2010/main" val="5210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522420" y="450495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522420" y="4504951"/>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1528734171"/>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𝟒</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1528734171"/>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0.98</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𝟕𝟕</m:t>
                      </m:r>
                    </m:oMath>
                  </m:oMathPara>
                </a14:m>
                <a:endParaRPr lang="zh-CN" altLang="en-US">
                  <a:solidFill>
                    <a:srgbClr val="00B0F0"/>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𝟕𝟕</m:t>
                      </m:r>
                    </m:oMath>
                  </m:oMathPara>
                </a14:m>
                <a:endParaRPr lang="zh-CN" altLang="en-US">
                  <a:solidFill>
                    <a:srgbClr val="00B0F0"/>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576555"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oMath>
                  </m:oMathPara>
                </a14:m>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576555" cy="312586"/>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6" name="文本框 55"/>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7" name="矩形标注 56"/>
              <p:cNvSpPr>
                <a:spLocks noChangeArrowheads="1"/>
              </p:cNvSpPr>
              <p:nvPr/>
            </p:nvSpPr>
            <p:spPr bwMode="auto">
              <a:xfrm>
                <a:off x="120353" y="6026271"/>
                <a:ext cx="8903294" cy="802686"/>
              </a:xfrm>
              <a:prstGeom prst="wedgeRectCallout">
                <a:avLst>
                  <a:gd name="adj1" fmla="val -50115"/>
                  <a:gd name="adj2" fmla="val -15486"/>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r>
                  <a:rPr lang="en-US" altLang="zh-CN" sz="1600">
                    <a:cs typeface="ＭＳ Ｐゴシック" charset="-128"/>
                  </a:rPr>
                  <a:t>Average Latency</a:t>
                </a:r>
                <a:r>
                  <a:rPr lang="zh-CN" altLang="en-US" sz="1600">
                    <a:cs typeface="ＭＳ Ｐゴシック" charset="-128"/>
                  </a:rPr>
                  <a:t>：</a:t>
                </a:r>
                <a:r>
                  <a:rPr lang="en-US" altLang="zh-CN" sz="1600">
                    <a:cs typeface="ＭＳ Ｐゴシック" charset="-128"/>
                  </a:rPr>
                  <a:t> </a:t>
                </a:r>
                <a14:m>
                  <m:oMath xmlns:m="http://schemas.openxmlformats.org/officeDocument/2006/math">
                    <m:r>
                      <a:rPr lang="en-US" altLang="zh-CN" sz="1600" b="1" i="1" smtClean="0">
                        <a:latin typeface="Cambria Math" panose="02040503050406030204" pitchFamily="18" charset="0"/>
                        <a:cs typeface="ＭＳ Ｐゴシック" charset="-128"/>
                      </a:rPr>
                      <m:t>𝒂𝒗𝒈</m:t>
                    </m:r>
                    <m:r>
                      <a:rPr lang="en-US" altLang="zh-CN" sz="1600" b="1" i="1" smtClean="0">
                        <a:latin typeface="Cambria Math" panose="02040503050406030204" pitchFamily="18" charset="0"/>
                        <a:cs typeface="ＭＳ Ｐゴシック" charset="-128"/>
                      </a:rPr>
                      <m:t>= </m:t>
                    </m:r>
                    <m:f>
                      <m:fPr>
                        <m:ctrlPr>
                          <a:rPr lang="en-US" altLang="zh-CN" sz="1600" b="1" i="1" smtClean="0">
                            <a:latin typeface="Cambria Math" panose="02040503050406030204" pitchFamily="18" charset="0"/>
                          </a:rPr>
                        </m:ctrlPr>
                      </m:fPr>
                      <m:num>
                        <m:nary>
                          <m:naryPr>
                            <m:chr m:val="∑"/>
                            <m:ctrlPr>
                              <a:rPr lang="en-US" altLang="zh-CN" sz="1600" b="1" i="1" smtClean="0">
                                <a:latin typeface="Cambria Math" panose="02040503050406030204" pitchFamily="18" charset="0"/>
                              </a:rPr>
                            </m:ctrlPr>
                          </m:naryPr>
                          <m:sub>
                            <m:r>
                              <m:rPr>
                                <m:brk m:alnAt="23"/>
                              </m:rP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sub>
                          <m:sup>
                            <m:r>
                              <a:rPr lang="en-US" altLang="zh-CN" sz="1600" b="1" i="1" smtClean="0">
                                <a:latin typeface="Cambria Math" panose="02040503050406030204" pitchFamily="18" charset="0"/>
                              </a:rPr>
                              <m:t>𝟑</m:t>
                            </m:r>
                          </m:sup>
                          <m:e>
                            <m:r>
                              <a:rPr lang="en-US" altLang="zh-CN" sz="1600" b="1" i="1" smtClean="0">
                                <a:latin typeface="Cambria Math" panose="02040503050406030204" pitchFamily="18" charset="0"/>
                              </a:rPr>
                              <m:t>(</m:t>
                            </m:r>
                            <m:r>
                              <a:rPr lang="zh-CN" altLang="en-US" sz="1600" b="1" i="1" smtClean="0">
                                <a:latin typeface="Cambria Math" panose="02040503050406030204" pitchFamily="18" charset="0"/>
                              </a:rPr>
                              <m:t>𝜹</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𝑺</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e>
                        </m:nary>
                      </m:num>
                      <m:den>
                        <m:r>
                          <a:rPr lang="en-US" altLang="zh-CN" sz="1600" b="1" i="1" smtClean="0">
                            <a:latin typeface="Cambria Math" panose="02040503050406030204" pitchFamily="18" charset="0"/>
                          </a:rPr>
                          <m:t>𝑲</m:t>
                        </m:r>
                      </m:den>
                    </m:f>
                    <m:r>
                      <a:rPr lang="en-US" altLang="zh-CN" sz="1600" b="1" i="1" smtClean="0">
                        <a:latin typeface="Cambria Math" panose="02040503050406030204" pitchFamily="18" charset="0"/>
                      </a:rPr>
                      <m:t>=</m:t>
                    </m:r>
                    <m:f>
                      <m:fPr>
                        <m:ctrlPr>
                          <a:rPr lang="en-US" altLang="zh-CN" sz="1600" b="1" i="1" smtClean="0">
                            <a:latin typeface="Cambria Math" panose="02040503050406030204" pitchFamily="18" charset="0"/>
                          </a:rPr>
                        </m:ctrlPr>
                      </m:fPr>
                      <m:num>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𝟕𝟕</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𝟕𝟕</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num>
                      <m:den>
                        <m:r>
                          <a:rPr lang="en-US" altLang="zh-CN" sz="1600" b="1" i="1" smtClean="0">
                            <a:latin typeface="Cambria Math" panose="02040503050406030204" pitchFamily="18" charset="0"/>
                          </a:rPr>
                          <m:t>𝟐</m:t>
                        </m:r>
                      </m:den>
                    </m:f>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𝟎𝟔</m:t>
                    </m:r>
                    <m:r>
                      <a:rPr lang="en-US" altLang="zh-CN" sz="1600" b="1" i="0" smtClean="0">
                        <a:latin typeface="Cambria Math" panose="02040503050406030204" pitchFamily="18" charset="0"/>
                      </a:rPr>
                      <m:t>&lt;</m:t>
                    </m:r>
                    <m:r>
                      <a:rPr lang="en-US" altLang="zh-CN" sz="1600" b="1" i="0" smtClean="0">
                        <a:latin typeface="Cambria Math" panose="02040503050406030204" pitchFamily="18" charset="0"/>
                      </a:rPr>
                      <m:t>𝟑</m:t>
                    </m:r>
                    <m:r>
                      <a:rPr lang="en-US" altLang="zh-CN" sz="1600" b="1" i="0" smtClean="0">
                        <a:latin typeface="Cambria Math" panose="02040503050406030204" pitchFamily="18" charset="0"/>
                      </a:rPr>
                      <m:t>.</m:t>
                    </m:r>
                    <m:r>
                      <a:rPr lang="en-US" altLang="zh-CN" sz="1600" b="1" i="0" smtClean="0">
                        <a:latin typeface="Cambria Math" panose="02040503050406030204" pitchFamily="18" charset="0"/>
                      </a:rPr>
                      <m:t>𝟐𝟐</m:t>
                    </m:r>
                  </m:oMath>
                </a14:m>
                <a:endParaRPr lang="en-US" altLang="zh-CN" sz="1600" b="1"/>
              </a:p>
              <a:p>
                <a:pPr algn="just" eaLnBrk="1" hangingPunct="1">
                  <a:buNone/>
                </a:pPr>
                <a:r>
                  <a:rPr lang="en-US" altLang="zh-CN" sz="1600"/>
                  <a:t>Maximum Latency</a:t>
                </a:r>
                <a:r>
                  <a:rPr lang="zh-CN" altLang="en-US" sz="1600"/>
                  <a:t>：</a:t>
                </a:r>
                <a:r>
                  <a:rPr lang="en-US" altLang="zh-CN" sz="1600"/>
                  <a:t> </a:t>
                </a:r>
                <a14:m>
                  <m:oMath xmlns:m="http://schemas.openxmlformats.org/officeDocument/2006/math">
                    <m:r>
                      <a:rPr lang="en-US" altLang="zh-CN" sz="1600" b="1" i="1" smtClean="0">
                        <a:latin typeface="Cambria Math" panose="02040503050406030204" pitchFamily="18" charset="0"/>
                      </a:rPr>
                      <m:t>𝒎𝒂𝒙𝑹𝒆𝒎𝒂𝒊𝒏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𝒎𝒂𝒙</m:t>
                    </m:r>
                    <m:d>
                      <m:dPr>
                        <m:begChr m:val="{"/>
                        <m:endChr m:val="}"/>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𝟕𝟕</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𝟕𝟕</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e>
                    </m:d>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oMath>
                </a14:m>
                <a:endParaRPr lang="en-US" altLang="zh-CN" sz="1600" b="1"/>
              </a:p>
            </p:txBody>
          </p:sp>
        </mc:Choice>
        <mc:Fallback xmlns="">
          <p:sp>
            <p:nvSpPr>
              <p:cNvPr id="57" name="矩形标注 56"/>
              <p:cNvSpPr>
                <a:spLocks noRot="1" noChangeAspect="1" noMove="1" noResize="1" noEditPoints="1" noAdjustHandles="1" noChangeArrowheads="1" noChangeShapeType="1" noTextEdit="1"/>
              </p:cNvSpPr>
              <p:nvPr/>
            </p:nvSpPr>
            <p:spPr bwMode="auto">
              <a:xfrm>
                <a:off x="120353" y="6026271"/>
                <a:ext cx="8903294" cy="802686"/>
              </a:xfrm>
              <a:prstGeom prst="wedgeRectCallout">
                <a:avLst>
                  <a:gd name="adj1" fmla="val -50115"/>
                  <a:gd name="adj2" fmla="val -15486"/>
                </a:avLst>
              </a:prstGeom>
              <a:blipFill rotWithShape="0">
                <a:blip r:embed="rId19"/>
                <a:stretch>
                  <a:fillRect l="-274" b="-5344"/>
                </a:stretch>
              </a:blipFill>
              <a:ln>
                <a:noFill/>
              </a:ln>
            </p:spPr>
            <p:txBody>
              <a:bodyPr/>
              <a:lstStyle/>
              <a:p>
                <a:r>
                  <a:rPr lang="zh-CN" altLang="en-US">
                    <a:noFill/>
                  </a:rPr>
                  <a:t> </a:t>
                </a:r>
              </a:p>
            </p:txBody>
          </p:sp>
        </mc:Fallback>
      </mc:AlternateContent>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40</a:t>
            </a:fld>
            <a:endParaRPr lang="en-US" altLang="ko-KR"/>
          </a:p>
        </p:txBody>
      </p:sp>
      <mc:AlternateContent xmlns:mc="http://schemas.openxmlformats.org/markup-compatibility/2006" xmlns:a14="http://schemas.microsoft.com/office/drawing/2010/main">
        <mc:Choice Requires="a14">
          <p:sp>
            <p:nvSpPr>
              <p:cNvPr id="62" name="内容占位符 2"/>
              <p:cNvSpPr>
                <a:spLocks noGrp="1"/>
              </p:cNvSpPr>
              <p:nvPr>
                <p:ph idx="1"/>
              </p:nvPr>
            </p:nvSpPr>
            <p:spPr>
              <a:xfrm>
                <a:off x="457200" y="980728"/>
                <a:ext cx="8363272" cy="5688360"/>
              </a:xfrm>
            </p:spPr>
            <p:txBody>
              <a:bodyPr/>
              <a:lstStyle/>
              <a:p>
                <a:r>
                  <a:rPr lang="en-US" altLang="zh-CN" sz="2800" smtClean="0"/>
                  <a:t>Basic 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b="0" i="1" smtClean="0">
                        <a:solidFill>
                          <a:srgbClr val="FF0000"/>
                        </a:solidFill>
                        <a:latin typeface="Cambria Math" panose="02040503050406030204" pitchFamily="18" charset="0"/>
                      </a:rPr>
                      <m:t>&lt;</m:t>
                    </m:r>
                    <m:r>
                      <a:rPr lang="en-US" altLang="zh-CN" sz="2100" i="1">
                        <a:solidFill>
                          <a:srgbClr val="FF0000"/>
                        </a:solidFill>
                        <a:latin typeface="Cambria Math" panose="02040503050406030204" pitchFamily="18" charset="0"/>
                      </a:rPr>
                      <m:t>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least accumulated accuracy</a:t>
                </a:r>
                <a:endParaRPr lang="en-US" altLang="zh-CN" sz="2100"/>
              </a:p>
              <a:p>
                <a:pPr lvl="2"/>
                <a:endParaRPr lang="en-US" altLang="zh-CN"/>
              </a:p>
            </p:txBody>
          </p:sp>
        </mc:Choice>
        <mc:Fallback xmlns="">
          <p:sp>
            <p:nvSpPr>
              <p:cNvPr id="62"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20"/>
                <a:stretch>
                  <a:fillRect l="-583" t="-11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6478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8" name="椭圆 7"/>
          <p:cNvSpPr/>
          <p:nvPr/>
        </p:nvSpPr>
        <p:spPr bwMode="auto">
          <a:xfrm>
            <a:off x="1775758" y="4491837"/>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522420" y="450495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522420" y="4504951"/>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2843631922"/>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𝟒</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2843631922"/>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0.98</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0.98</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𝟕𝟕</m:t>
                      </m:r>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m:t>
                          </m:r>
                          <m:r>
                            <a:rPr lang="en-US" altLang="zh-CN" b="1" i="1" smtClean="0">
                              <a:latin typeface="Cambria Math" panose="02040503050406030204" pitchFamily="18" charset="0"/>
                            </a:rPr>
                            <m:t>𝟐</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𝟎</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𝟗𝟖</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𝟏</m:t>
                          </m:r>
                          <m:r>
                            <a:rPr lang="en-US" altLang="zh-CN" b="1" i="1" smtClean="0">
                              <a:latin typeface="Cambria Math" panose="02040503050406030204" pitchFamily="18" charset="0"/>
                            </a:rPr>
                            <m:t>)</m:t>
                          </m:r>
                        </m:e>
                        <m:sup>
                          <m:r>
                            <a:rPr lang="en-US" altLang="zh-CN" b="1" i="1" smtClean="0">
                              <a:latin typeface="Cambria Math" panose="02040503050406030204" pitchFamily="18" charset="0"/>
                            </a:rPr>
                            <m:t>𝟐</m:t>
                          </m:r>
                        </m:sup>
                      </m:sSup>
                      <m:r>
                        <a:rPr lang="en-US" altLang="zh-CN" b="1" i="1" smtClean="0">
                          <a:latin typeface="Cambria Math" panose="02040503050406030204" pitchFamily="18" charset="0"/>
                        </a:rPr>
                        <m:t>=</m:t>
                      </m:r>
                      <m:r>
                        <a:rPr lang="en-US" altLang="zh-CN" b="1" i="1" smtClean="0">
                          <a:solidFill>
                            <a:srgbClr val="00B0F0"/>
                          </a:solidFill>
                          <a:latin typeface="Cambria Math" panose="02040503050406030204" pitchFamily="18" charset="0"/>
                        </a:rPr>
                        <m:t>𝟐</m:t>
                      </m:r>
                      <m:r>
                        <a:rPr lang="en-US" altLang="zh-CN" b="1" i="1" smtClean="0">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𝟔𝟗</m:t>
                      </m:r>
                    </m:oMath>
                  </m:oMathPara>
                </a14:m>
                <a:endParaRPr lang="zh-CN" altLang="en-US">
                  <a:solidFill>
                    <a:srgbClr val="00B0F0"/>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b="-9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𝟕𝟕</m:t>
                      </m:r>
                    </m:oMath>
                  </m:oMathPara>
                </a14:m>
                <a:endParaRPr lang="zh-CN" altLang="en-US">
                  <a:solidFill>
                    <a:srgbClr val="00B0F0"/>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576555"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𝟐</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𝟎</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𝟗𝟔</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𝟏</m:t>
                          </m:r>
                          <m:r>
                            <a:rPr lang="en-US" altLang="zh-CN" i="1">
                              <a:latin typeface="Cambria Math" panose="02040503050406030204" pitchFamily="18" charset="0"/>
                            </a:rPr>
                            <m:t>)</m:t>
                          </m:r>
                        </m:e>
                        <m:sup>
                          <m:r>
                            <a:rPr lang="en-US" altLang="zh-CN" i="1">
                              <a:latin typeface="Cambria Math" panose="02040503050406030204" pitchFamily="18" charset="0"/>
                            </a:rPr>
                            <m:t>𝟐</m:t>
                          </m:r>
                        </m:sup>
                      </m:sSup>
                      <m:r>
                        <a:rPr lang="en-US" altLang="zh-CN" b="1" i="1" smtClean="0">
                          <a:latin typeface="Cambria Math" panose="02040503050406030204" pitchFamily="18" charset="0"/>
                        </a:rPr>
                        <m:t>=</m:t>
                      </m:r>
                      <m:r>
                        <a:rPr lang="en-US" altLang="zh-CN" b="1" i="1" smtClean="0">
                          <a:solidFill>
                            <a:srgbClr val="00B0F0"/>
                          </a:solidFill>
                          <a:latin typeface="Cambria Math" panose="02040503050406030204" pitchFamily="18" charset="0"/>
                        </a:rPr>
                        <m:t>𝟎</m:t>
                      </m:r>
                      <m:r>
                        <a:rPr lang="en-US" altLang="zh-CN" b="1" i="1" smtClean="0">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𝟖𝟓</m:t>
                      </m:r>
                    </m:oMath>
                  </m:oMathPara>
                </a14:m>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576555" cy="312586"/>
              </a:xfrm>
              <a:prstGeom prst="rect">
                <a:avLst/>
              </a:prstGeom>
              <a:blipFill rotWithShape="0">
                <a:blip r:embed="rId18"/>
                <a:stretch>
                  <a:fillRect b="-9804"/>
                </a:stretch>
              </a:blipFill>
            </p:spPr>
            <p:txBody>
              <a:bodyPr/>
              <a:lstStyle/>
              <a:p>
                <a:r>
                  <a:rPr lang="zh-CN" altLang="en-US">
                    <a:noFill/>
                  </a:rPr>
                  <a:t> </a:t>
                </a:r>
              </a:p>
            </p:txBody>
          </p:sp>
        </mc:Fallback>
      </mc:AlternateContent>
      <p:sp>
        <p:nvSpPr>
          <p:cNvPr id="56" name="文本框 55"/>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41</a:t>
            </a:fld>
            <a:endParaRPr lang="en-US" altLang="ko-KR"/>
          </a:p>
        </p:txBody>
      </p:sp>
      <mc:AlternateContent xmlns:mc="http://schemas.openxmlformats.org/markup-compatibility/2006" xmlns:a14="http://schemas.microsoft.com/office/drawing/2010/main">
        <mc:Choice Requires="a14">
          <p:sp>
            <p:nvSpPr>
              <p:cNvPr id="58" name="内容占位符 2"/>
              <p:cNvSpPr>
                <a:spLocks noGrp="1"/>
              </p:cNvSpPr>
              <p:nvPr>
                <p:ph idx="1"/>
              </p:nvPr>
            </p:nvSpPr>
            <p:spPr>
              <a:xfrm>
                <a:off x="457200" y="980728"/>
                <a:ext cx="8363272" cy="5688360"/>
              </a:xfrm>
            </p:spPr>
            <p:txBody>
              <a:bodyPr/>
              <a:lstStyle/>
              <a:p>
                <a:r>
                  <a:rPr lang="en-US" altLang="zh-CN" sz="2800"/>
                  <a:t>Basic </a:t>
                </a:r>
                <a:r>
                  <a:rPr lang="en-US" altLang="zh-CN" sz="2800" smtClean="0"/>
                  <a:t>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&lt;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least accumulated accuracy</a:t>
                </a:r>
                <a:endParaRPr lang="en-US" altLang="zh-CN" sz="2100"/>
              </a:p>
              <a:p>
                <a:pPr lvl="2"/>
                <a:endParaRPr lang="en-US" altLang="zh-CN"/>
              </a:p>
            </p:txBody>
          </p:sp>
        </mc:Choice>
        <mc:Fallback xmlns="">
          <p:sp>
            <p:nvSpPr>
              <p:cNvPr id="58"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19"/>
                <a:stretch>
                  <a:fillRect l="-583" t="-11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26243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484234" y="448507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484234" y="4485074"/>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454199323"/>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454199323"/>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𝟐</m:t>
                      </m:r>
                      <m:r>
                        <a:rPr lang="en-US" altLang="zh-CN" b="1" i="1" smtClean="0">
                          <a:latin typeface="Cambria Math" panose="02040503050406030204" pitchFamily="18" charset="0"/>
                        </a:rPr>
                        <m:t>.</m:t>
                      </m:r>
                      <m:r>
                        <a:rPr lang="en-US" altLang="zh-CN" b="1" i="1" smtClean="0">
                          <a:latin typeface="Cambria Math" panose="02040503050406030204" pitchFamily="18" charset="0"/>
                        </a:rPr>
                        <m:t>𝟔𝟗</m:t>
                      </m:r>
                    </m:oMath>
                  </m:oMathPara>
                </a14:m>
                <a:endParaRPr lang="zh-CN" altLang="en-US">
                  <a:solidFill>
                    <a:srgbClr val="00B0F0"/>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0" smtClean="0">
                          <a:solidFill>
                            <a:schemeClr val="tx1"/>
                          </a:solidFill>
                          <a:latin typeface="Cambria Math" panose="02040503050406030204" pitchFamily="18" charset="0"/>
                        </a:rPr>
                        <m:t>𝟏</m:t>
                      </m:r>
                      <m:r>
                        <a:rPr lang="en-US" altLang="zh-CN">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𝟕𝟕</m:t>
                      </m:r>
                    </m:oMath>
                  </m:oMathPara>
                </a14:m>
                <a:endParaRPr lang="zh-CN" altLang="en-US">
                  <a:solidFill>
                    <a:schemeClr val="tx1"/>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576555"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r>
                        <a:rPr lang="en-US" altLang="zh-CN" b="1" i="1" smtClean="0">
                          <a:latin typeface="Cambria Math" panose="02040503050406030204" pitchFamily="18" charset="0"/>
                        </a:rPr>
                        <m:t>.</m:t>
                      </m:r>
                      <m:r>
                        <a:rPr lang="en-US" altLang="zh-CN" b="1" i="1" smtClean="0">
                          <a:latin typeface="Cambria Math" panose="02040503050406030204" pitchFamily="18" charset="0"/>
                        </a:rPr>
                        <m:t>𝟖𝟓</m:t>
                      </m:r>
                    </m:oMath>
                  </m:oMathPara>
                </a14:m>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576555" cy="312586"/>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7" name="矩形标注 56"/>
              <p:cNvSpPr>
                <a:spLocks noChangeArrowheads="1"/>
              </p:cNvSpPr>
              <p:nvPr/>
            </p:nvSpPr>
            <p:spPr bwMode="auto">
              <a:xfrm>
                <a:off x="120353" y="6026271"/>
                <a:ext cx="8903294" cy="802686"/>
              </a:xfrm>
              <a:prstGeom prst="wedgeRectCallout">
                <a:avLst>
                  <a:gd name="adj1" fmla="val -50115"/>
                  <a:gd name="adj2" fmla="val -15486"/>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r>
                  <a:rPr lang="en-US" altLang="zh-CN" sz="1600">
                    <a:cs typeface="ＭＳ Ｐゴシック" charset="-128"/>
                  </a:rPr>
                  <a:t>Average Latency</a:t>
                </a:r>
                <a:r>
                  <a:rPr lang="zh-CN" altLang="en-US" sz="1600">
                    <a:cs typeface="ＭＳ Ｐゴシック" charset="-128"/>
                  </a:rPr>
                  <a:t>：</a:t>
                </a:r>
                <a:r>
                  <a:rPr lang="en-US" altLang="zh-CN" sz="1600">
                    <a:cs typeface="ＭＳ Ｐゴシック" charset="-128"/>
                  </a:rPr>
                  <a:t> </a:t>
                </a:r>
                <a14:m>
                  <m:oMath xmlns:m="http://schemas.openxmlformats.org/officeDocument/2006/math">
                    <m:r>
                      <a:rPr lang="en-US" altLang="zh-CN" sz="1600" b="1" i="1" smtClean="0">
                        <a:latin typeface="Cambria Math" panose="02040503050406030204" pitchFamily="18" charset="0"/>
                        <a:cs typeface="ＭＳ Ｐゴシック" charset="-128"/>
                      </a:rPr>
                      <m:t>𝒂𝒗𝒈</m:t>
                    </m:r>
                    <m:r>
                      <a:rPr lang="en-US" altLang="zh-CN" sz="1600" b="1" i="1" smtClean="0">
                        <a:latin typeface="Cambria Math" panose="02040503050406030204" pitchFamily="18" charset="0"/>
                        <a:cs typeface="ＭＳ Ｐゴシック" charset="-128"/>
                      </a:rPr>
                      <m:t>= </m:t>
                    </m:r>
                    <m:f>
                      <m:fPr>
                        <m:ctrlPr>
                          <a:rPr lang="en-US" altLang="zh-CN" sz="1600" b="1" i="1" smtClean="0">
                            <a:latin typeface="Cambria Math" panose="02040503050406030204" pitchFamily="18" charset="0"/>
                          </a:rPr>
                        </m:ctrlPr>
                      </m:fPr>
                      <m:num>
                        <m:nary>
                          <m:naryPr>
                            <m:chr m:val="∑"/>
                            <m:ctrlPr>
                              <a:rPr lang="en-US" altLang="zh-CN" sz="1600" b="1" i="1" smtClean="0">
                                <a:latin typeface="Cambria Math" panose="02040503050406030204" pitchFamily="18" charset="0"/>
                              </a:rPr>
                            </m:ctrlPr>
                          </m:naryPr>
                          <m:sub>
                            <m:r>
                              <m:rPr>
                                <m:brk m:alnAt="23"/>
                              </m:rP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sub>
                          <m:sup>
                            <m:r>
                              <a:rPr lang="en-US" altLang="zh-CN" sz="1600" b="1" i="1" smtClean="0">
                                <a:latin typeface="Cambria Math" panose="02040503050406030204" pitchFamily="18" charset="0"/>
                              </a:rPr>
                              <m:t>𝟑</m:t>
                            </m:r>
                          </m:sup>
                          <m:e>
                            <m:r>
                              <a:rPr lang="en-US" altLang="zh-CN" sz="1600" b="1" i="1" smtClean="0">
                                <a:latin typeface="Cambria Math" panose="02040503050406030204" pitchFamily="18" charset="0"/>
                              </a:rPr>
                              <m:t>(</m:t>
                            </m:r>
                            <m:r>
                              <a:rPr lang="zh-CN" altLang="en-US" sz="1600" b="1" i="1" smtClean="0">
                                <a:latin typeface="Cambria Math" panose="02040503050406030204" pitchFamily="18" charset="0"/>
                              </a:rPr>
                              <m:t>𝜹</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𝑺</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e>
                        </m:nary>
                      </m:num>
                      <m:den>
                        <m:r>
                          <a:rPr lang="en-US" altLang="zh-CN" sz="1600" b="1" i="1" smtClean="0">
                            <a:latin typeface="Cambria Math" panose="02040503050406030204" pitchFamily="18" charset="0"/>
                          </a:rPr>
                          <m:t>𝑲</m:t>
                        </m:r>
                      </m:den>
                    </m:f>
                    <m:r>
                      <a:rPr lang="en-US" altLang="zh-CN" sz="1600" b="1" i="1" smtClean="0">
                        <a:latin typeface="Cambria Math" panose="02040503050406030204" pitchFamily="18" charset="0"/>
                      </a:rPr>
                      <m:t>=</m:t>
                    </m:r>
                    <m:f>
                      <m:fPr>
                        <m:ctrlPr>
                          <a:rPr lang="en-US" altLang="zh-CN" sz="1600" b="1" i="1" smtClean="0">
                            <a:latin typeface="Cambria Math" panose="02040503050406030204" pitchFamily="18" charset="0"/>
                          </a:rPr>
                        </m:ctrlPr>
                      </m:fPr>
                      <m:num>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𝟔𝟗</m:t>
                            </m:r>
                          </m:e>
                        </m:d>
                        <m:r>
                          <a:rPr lang="en-US" altLang="zh-CN" sz="1600" b="1" i="1" smtClean="0">
                            <a:latin typeface="Cambria Math" panose="02040503050406030204" pitchFamily="18" charset="0"/>
                          </a:rPr>
                          <m:t>+</m:t>
                        </m:r>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𝟕𝟕</m:t>
                            </m:r>
                          </m:e>
                        </m:d>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𝟎</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𝟖𝟓</m:t>
                        </m:r>
                        <m:r>
                          <a:rPr lang="en-US" altLang="zh-CN" sz="1600" b="1" i="1" smtClean="0">
                            <a:latin typeface="Cambria Math" panose="02040503050406030204" pitchFamily="18" charset="0"/>
                          </a:rPr>
                          <m:t>)</m:t>
                        </m:r>
                      </m:num>
                      <m:den>
                        <m:r>
                          <a:rPr lang="en-US" altLang="zh-CN" sz="1600" b="1" i="1" smtClean="0">
                            <a:latin typeface="Cambria Math" panose="02040503050406030204" pitchFamily="18" charset="0"/>
                          </a:rPr>
                          <m:t>𝟐</m:t>
                        </m:r>
                      </m:den>
                    </m:f>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𝟏𝟖</m:t>
                    </m:r>
                    <m:r>
                      <a:rPr lang="en-US" altLang="zh-CN" sz="1600" b="1" i="0" smtClean="0">
                        <a:latin typeface="Cambria Math" panose="02040503050406030204" pitchFamily="18" charset="0"/>
                      </a:rPr>
                      <m:t>&lt;</m:t>
                    </m:r>
                    <m:r>
                      <a:rPr lang="en-US" altLang="zh-CN" sz="1600" b="1" i="0" smtClean="0">
                        <a:latin typeface="Cambria Math" panose="02040503050406030204" pitchFamily="18" charset="0"/>
                      </a:rPr>
                      <m:t>𝟐</m:t>
                    </m:r>
                    <m:r>
                      <a:rPr lang="en-US" altLang="zh-CN" sz="1600" b="1" i="0" smtClean="0">
                        <a:latin typeface="Cambria Math" panose="02040503050406030204" pitchFamily="18" charset="0"/>
                      </a:rPr>
                      <m:t>.</m:t>
                    </m:r>
                    <m:r>
                      <a:rPr lang="en-US" altLang="zh-CN" sz="1600" b="1" i="0" smtClean="0">
                        <a:latin typeface="Cambria Math" panose="02040503050406030204" pitchFamily="18" charset="0"/>
                      </a:rPr>
                      <m:t>𝟑𝟕</m:t>
                    </m:r>
                  </m:oMath>
                </a14:m>
                <a:endParaRPr lang="en-US" altLang="zh-CN" sz="1600" b="1"/>
              </a:p>
              <a:p>
                <a:pPr algn="just" eaLnBrk="1" hangingPunct="1">
                  <a:buNone/>
                </a:pPr>
                <a:r>
                  <a:rPr lang="en-US" altLang="zh-CN" sz="1600"/>
                  <a:t>Maximum Latency</a:t>
                </a:r>
                <a:r>
                  <a:rPr lang="zh-CN" altLang="en-US" sz="1600"/>
                  <a:t>：</a:t>
                </a:r>
                <a:r>
                  <a:rPr lang="en-US" altLang="zh-CN" sz="1600"/>
                  <a:t> </a:t>
                </a:r>
                <a14:m>
                  <m:oMath xmlns:m="http://schemas.openxmlformats.org/officeDocument/2006/math">
                    <m:r>
                      <a:rPr lang="en-US" altLang="zh-CN" sz="1600" b="1" i="1" smtClean="0">
                        <a:latin typeface="Cambria Math" panose="02040503050406030204" pitchFamily="18" charset="0"/>
                      </a:rPr>
                      <m:t>𝒎𝒂𝒙𝑹𝒆𝒎𝒂𝒊𝒏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𝒎𝒂𝒙</m:t>
                    </m:r>
                    <m:d>
                      <m:dPr>
                        <m:begChr m:val="{"/>
                        <m:endChr m:val="}"/>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𝟔𝟗</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𝟕𝟕</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𝟎</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𝟖𝟓</m:t>
                        </m:r>
                      </m:e>
                    </m:d>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𝟑𝟕</m:t>
                    </m:r>
                  </m:oMath>
                </a14:m>
                <a:endParaRPr lang="en-US" altLang="zh-CN" sz="1600" b="1"/>
              </a:p>
            </p:txBody>
          </p:sp>
        </mc:Choice>
        <mc:Fallback xmlns="">
          <p:sp>
            <p:nvSpPr>
              <p:cNvPr id="57" name="矩形标注 56"/>
              <p:cNvSpPr>
                <a:spLocks noRot="1" noChangeAspect="1" noMove="1" noResize="1" noEditPoints="1" noAdjustHandles="1" noChangeArrowheads="1" noChangeShapeType="1" noTextEdit="1"/>
              </p:cNvSpPr>
              <p:nvPr/>
            </p:nvSpPr>
            <p:spPr bwMode="auto">
              <a:xfrm>
                <a:off x="120353" y="6026271"/>
                <a:ext cx="8903294" cy="802686"/>
              </a:xfrm>
              <a:prstGeom prst="wedgeRectCallout">
                <a:avLst>
                  <a:gd name="adj1" fmla="val -50115"/>
                  <a:gd name="adj2" fmla="val -15486"/>
                </a:avLst>
              </a:prstGeom>
              <a:blipFill rotWithShape="0">
                <a:blip r:embed="rId19"/>
                <a:stretch>
                  <a:fillRect l="-274" b="-5344"/>
                </a:stretch>
              </a:blipFill>
              <a:ln>
                <a:noFill/>
              </a:ln>
            </p:spPr>
            <p:txBody>
              <a:bodyPr/>
              <a:lstStyle/>
              <a:p>
                <a:r>
                  <a:rPr lang="zh-CN" altLang="en-US">
                    <a:noFill/>
                  </a:rPr>
                  <a:t> </a:t>
                </a:r>
              </a:p>
            </p:txBody>
          </p:sp>
        </mc:Fallback>
      </mc:AlternateContent>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42</a:t>
            </a:fld>
            <a:endParaRPr lang="en-US" altLang="ko-KR"/>
          </a:p>
        </p:txBody>
      </p:sp>
      <mc:AlternateContent xmlns:mc="http://schemas.openxmlformats.org/markup-compatibility/2006" xmlns:a14="http://schemas.microsoft.com/office/drawing/2010/main">
        <mc:Choice Requires="a14">
          <p:sp>
            <p:nvSpPr>
              <p:cNvPr id="60" name="内容占位符 2"/>
              <p:cNvSpPr>
                <a:spLocks noGrp="1"/>
              </p:cNvSpPr>
              <p:nvPr>
                <p:ph idx="1"/>
              </p:nvPr>
            </p:nvSpPr>
            <p:spPr>
              <a:xfrm>
                <a:off x="457200" y="980728"/>
                <a:ext cx="8363272" cy="5688360"/>
              </a:xfrm>
            </p:spPr>
            <p:txBody>
              <a:bodyPr/>
              <a:lstStyle/>
              <a:p>
                <a:r>
                  <a:rPr lang="en-US" altLang="zh-CN" sz="2800"/>
                  <a:t>Basic </a:t>
                </a:r>
                <a:r>
                  <a:rPr lang="en-US" altLang="zh-CN" sz="2800" smtClean="0"/>
                  <a:t>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&lt;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least accumulated accuracy</a:t>
                </a:r>
                <a:endParaRPr lang="en-US" altLang="zh-CN" sz="2100"/>
              </a:p>
              <a:p>
                <a:pPr lvl="2"/>
                <a:endParaRPr lang="en-US" altLang="zh-CN"/>
              </a:p>
            </p:txBody>
          </p:sp>
        </mc:Choice>
        <mc:Fallback xmlns="">
          <p:sp>
            <p:nvSpPr>
              <p:cNvPr id="60"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20"/>
                <a:stretch>
                  <a:fillRect l="-583" t="-11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5752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5</m:t>
                          </m:r>
                        </m:sub>
                      </m:sSub>
                    </m:oMath>
                  </m:oMathPara>
                </a14:m>
                <a:endParaRPr lang="zh-CN" altLang="en-US"/>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484234" y="448507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484234" y="4485074"/>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2412255882"/>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𝟓</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2412255882"/>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bg1">
                                  <a:lumMod val="85000"/>
                                </a:schemeClr>
                              </a:solidFill>
                            </a:rPr>
                            <a:t>0.94</a:t>
                          </a:r>
                          <a:endParaRPr lang="zh-CN" altLang="en-US" smtClean="0">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𝟐</m:t>
                      </m:r>
                      <m:r>
                        <a:rPr lang="en-US" altLang="zh-CN" b="1" i="1" smtClean="0">
                          <a:latin typeface="Cambria Math" panose="02040503050406030204" pitchFamily="18" charset="0"/>
                        </a:rPr>
                        <m:t>.</m:t>
                      </m:r>
                      <m:r>
                        <a:rPr lang="en-US" altLang="zh-CN" b="1" i="1" smtClean="0">
                          <a:latin typeface="Cambria Math" panose="02040503050406030204" pitchFamily="18" charset="0"/>
                        </a:rPr>
                        <m:t>𝟔𝟗</m:t>
                      </m:r>
                    </m:oMath>
                  </m:oMathPara>
                </a14:m>
                <a:endParaRPr lang="zh-CN" altLang="en-US">
                  <a:solidFill>
                    <a:srgbClr val="00B0F0"/>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0" smtClean="0">
                          <a:solidFill>
                            <a:schemeClr val="tx1"/>
                          </a:solidFill>
                          <a:latin typeface="Cambria Math" panose="02040503050406030204" pitchFamily="18" charset="0"/>
                        </a:rPr>
                        <m:t>𝟏</m:t>
                      </m:r>
                      <m:r>
                        <a:rPr lang="en-US" altLang="zh-CN">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𝟕𝟕</m:t>
                      </m:r>
                      <m:r>
                        <a:rPr lang="en-US" altLang="zh-CN" b="1" i="0" smtClean="0">
                          <a:solidFill>
                            <a:schemeClr val="tx1"/>
                          </a:solidFill>
                          <a:latin typeface="Cambria Math" panose="02040503050406030204" pitchFamily="18" charset="0"/>
                        </a:rPr>
                        <m:t>+</m:t>
                      </m:r>
                      <m:sSup>
                        <m:sSupPr>
                          <m:ctrlPr>
                            <a:rPr lang="en-US" altLang="zh-CN" b="1" i="1" smtClean="0">
                              <a:solidFill>
                                <a:schemeClr val="tx1"/>
                              </a:solidFill>
                              <a:latin typeface="Cambria Math" panose="02040503050406030204" pitchFamily="18" charset="0"/>
                            </a:rPr>
                          </m:ctrlPr>
                        </m:sSupPr>
                        <m:e>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𝟐</m:t>
                          </m:r>
                          <m:r>
                            <a:rPr lang="en-US" altLang="zh-CN" b="1" i="1" smtClean="0">
                              <a:solidFill>
                                <a:schemeClr val="tx1"/>
                              </a:solidFill>
                              <a:latin typeface="Cambria Math" panose="02040503050406030204" pitchFamily="18" charset="0"/>
                              <a:ea typeface="Cambria Math" panose="02040503050406030204" pitchFamily="18" charset="0"/>
                            </a:rPr>
                            <m:t>×</m:t>
                          </m:r>
                          <m:r>
                            <a:rPr lang="en-US" altLang="zh-CN" b="1" i="1" smtClean="0">
                              <a:solidFill>
                                <a:schemeClr val="tx1"/>
                              </a:solidFill>
                              <a:latin typeface="Cambria Math" panose="02040503050406030204" pitchFamily="18" charset="0"/>
                              <a:ea typeface="Cambria Math" panose="02040503050406030204" pitchFamily="18" charset="0"/>
                            </a:rPr>
                            <m:t>𝟎</m:t>
                          </m:r>
                          <m:r>
                            <a:rPr lang="en-US" altLang="zh-CN" b="1" i="1" smtClean="0">
                              <a:solidFill>
                                <a:schemeClr val="tx1"/>
                              </a:solidFill>
                              <a:latin typeface="Cambria Math" panose="02040503050406030204" pitchFamily="18" charset="0"/>
                              <a:ea typeface="Cambria Math" panose="02040503050406030204" pitchFamily="18" charset="0"/>
                            </a:rPr>
                            <m:t>.</m:t>
                          </m:r>
                          <m:r>
                            <a:rPr lang="en-US" altLang="zh-CN" b="1" i="1" smtClean="0">
                              <a:solidFill>
                                <a:schemeClr val="tx1"/>
                              </a:solidFill>
                              <a:latin typeface="Cambria Math" panose="02040503050406030204" pitchFamily="18" charset="0"/>
                              <a:ea typeface="Cambria Math" panose="02040503050406030204" pitchFamily="18" charset="0"/>
                            </a:rPr>
                            <m:t>𝟗𝟖</m:t>
                          </m:r>
                          <m:r>
                            <a:rPr lang="en-US" altLang="zh-CN" b="1" i="1" smtClean="0">
                              <a:solidFill>
                                <a:schemeClr val="tx1"/>
                              </a:solidFill>
                              <a:latin typeface="Cambria Math" panose="02040503050406030204" pitchFamily="18" charset="0"/>
                              <a:ea typeface="Cambria Math" panose="02040503050406030204" pitchFamily="18" charset="0"/>
                            </a:rPr>
                            <m:t>−</m:t>
                          </m:r>
                          <m:r>
                            <a:rPr lang="en-US" altLang="zh-CN" b="1" i="1" smtClean="0">
                              <a:solidFill>
                                <a:schemeClr val="tx1"/>
                              </a:solidFill>
                              <a:latin typeface="Cambria Math" panose="02040503050406030204" pitchFamily="18" charset="0"/>
                              <a:ea typeface="Cambria Math" panose="02040503050406030204" pitchFamily="18" charset="0"/>
                            </a:rPr>
                            <m:t>𝟏</m:t>
                          </m:r>
                          <m:r>
                            <a:rPr lang="en-US" altLang="zh-CN" b="1" i="1" smtClean="0">
                              <a:solidFill>
                                <a:schemeClr val="tx1"/>
                              </a:solidFill>
                              <a:latin typeface="Cambria Math" panose="02040503050406030204" pitchFamily="18" charset="0"/>
                            </a:rPr>
                            <m:t>)</m:t>
                          </m:r>
                        </m:e>
                        <m:sup>
                          <m:r>
                            <a:rPr lang="en-US" altLang="zh-CN" b="1" i="1" smtClean="0">
                              <a:solidFill>
                                <a:schemeClr val="tx1"/>
                              </a:solidFill>
                              <a:latin typeface="Cambria Math" panose="02040503050406030204" pitchFamily="18" charset="0"/>
                            </a:rPr>
                            <m:t>𝟐</m:t>
                          </m:r>
                        </m:sup>
                      </m:sSup>
                      <m:r>
                        <a:rPr lang="en-US" altLang="zh-CN" b="1" i="1" smtClean="0">
                          <a:solidFill>
                            <a:schemeClr val="tx1"/>
                          </a:solidFill>
                          <a:latin typeface="Cambria Math" panose="02040503050406030204" pitchFamily="18" charset="0"/>
                        </a:rPr>
                        <m:t>=</m:t>
                      </m:r>
                      <m:r>
                        <a:rPr lang="en-US" altLang="zh-CN" b="1" i="1" smtClean="0">
                          <a:solidFill>
                            <a:srgbClr val="00B0F0"/>
                          </a:solidFill>
                          <a:latin typeface="Cambria Math" panose="02040503050406030204" pitchFamily="18" charset="0"/>
                        </a:rPr>
                        <m:t>𝟐</m:t>
                      </m:r>
                      <m:r>
                        <a:rPr lang="en-US" altLang="zh-CN" b="1" i="1" smtClean="0">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𝟔𝟗</m:t>
                      </m:r>
                    </m:oMath>
                  </m:oMathPara>
                </a14:m>
                <a:endParaRPr lang="zh-CN" altLang="en-US">
                  <a:solidFill>
                    <a:srgbClr val="00B0F0"/>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726927" cy="5280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𝟎</m:t>
                      </m:r>
                      <m:r>
                        <a:rPr lang="en-US" altLang="zh-CN" b="1" i="1" smtClean="0">
                          <a:latin typeface="Cambria Math" panose="02040503050406030204" pitchFamily="18" charset="0"/>
                        </a:rPr>
                        <m:t>.</m:t>
                      </m:r>
                      <m:r>
                        <a:rPr lang="en-US" altLang="zh-CN" b="1" i="1" smtClean="0">
                          <a:latin typeface="Cambria Math" panose="02040503050406030204" pitchFamily="18" charset="0"/>
                        </a:rPr>
                        <m:t>𝟖𝟓</m:t>
                      </m:r>
                      <m:r>
                        <a:rPr lang="en-US" altLang="zh-CN">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𝟐</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𝟎</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𝟗𝟖</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𝟏</m:t>
                          </m:r>
                          <m:r>
                            <a:rPr lang="en-US" altLang="zh-CN" i="1">
                              <a:latin typeface="Cambria Math" panose="02040503050406030204" pitchFamily="18" charset="0"/>
                            </a:rPr>
                            <m:t>)</m:t>
                          </m:r>
                        </m:e>
                        <m:sup>
                          <m:r>
                            <a:rPr lang="en-US" altLang="zh-CN" i="1">
                              <a:latin typeface="Cambria Math" panose="02040503050406030204" pitchFamily="18" charset="0"/>
                            </a:rPr>
                            <m:t>𝟐</m:t>
                          </m:r>
                        </m:sup>
                      </m:sSup>
                      <m:r>
                        <a:rPr lang="en-US" altLang="zh-CN" i="1">
                          <a:latin typeface="Cambria Math" panose="02040503050406030204" pitchFamily="18" charset="0"/>
                        </a:rPr>
                        <m:t>=</m:t>
                      </m:r>
                      <m:r>
                        <a:rPr lang="en-US" altLang="zh-CN" b="1" i="1" smtClean="0">
                          <a:solidFill>
                            <a:srgbClr val="00B0F0"/>
                          </a:solidFill>
                          <a:latin typeface="Cambria Math" panose="02040503050406030204" pitchFamily="18" charset="0"/>
                        </a:rPr>
                        <m:t>𝟏</m:t>
                      </m:r>
                      <m:r>
                        <a:rPr lang="en-US" altLang="zh-CN" i="1">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𝟕𝟕</m:t>
                      </m:r>
                    </m:oMath>
                  </m:oMathPara>
                </a14:m>
                <a:endParaRPr lang="zh-CN" altLang="en-US"/>
              </a:p>
              <a:p>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726927" cy="528030"/>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43</a:t>
            </a:fld>
            <a:endParaRPr lang="en-US" altLang="ko-KR"/>
          </a:p>
        </p:txBody>
      </p:sp>
      <mc:AlternateContent xmlns:mc="http://schemas.openxmlformats.org/markup-compatibility/2006" xmlns:a14="http://schemas.microsoft.com/office/drawing/2010/main">
        <mc:Choice Requires="a14">
          <p:sp>
            <p:nvSpPr>
              <p:cNvPr id="60" name="内容占位符 2"/>
              <p:cNvSpPr>
                <a:spLocks noGrp="1"/>
              </p:cNvSpPr>
              <p:nvPr>
                <p:ph idx="1"/>
              </p:nvPr>
            </p:nvSpPr>
            <p:spPr>
              <a:xfrm>
                <a:off x="457200" y="980728"/>
                <a:ext cx="8363272" cy="5688360"/>
              </a:xfrm>
            </p:spPr>
            <p:txBody>
              <a:bodyPr/>
              <a:lstStyle/>
              <a:p>
                <a:r>
                  <a:rPr lang="en-US" altLang="zh-CN" sz="2800"/>
                  <a:t>Basic </a:t>
                </a:r>
                <a:r>
                  <a:rPr lang="en-US" altLang="zh-CN" sz="2800" smtClean="0"/>
                  <a:t>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&lt;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least accumulated accuracy</a:t>
                </a:r>
                <a:endParaRPr lang="en-US" altLang="zh-CN" sz="2100"/>
              </a:p>
              <a:p>
                <a:pPr lvl="2"/>
                <a:endParaRPr lang="en-US" altLang="zh-CN"/>
              </a:p>
            </p:txBody>
          </p:sp>
        </mc:Choice>
        <mc:Fallback xmlns="">
          <p:sp>
            <p:nvSpPr>
              <p:cNvPr id="60"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19"/>
                <a:stretch>
                  <a:fillRect l="-583" t="-11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821248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5</m:t>
                          </m:r>
                        </m:sub>
                      </m:sSub>
                    </m:oMath>
                  </m:oMathPara>
                </a14:m>
                <a:endParaRPr lang="zh-CN" altLang="en-US">
                  <a:solidFill>
                    <a:schemeClr val="tx1"/>
                  </a:solidFill>
                </a:endParaRPr>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484234" y="448507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484234" y="4485074"/>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1261897050"/>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1261897050"/>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0.94</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𝟐</m:t>
                      </m:r>
                      <m:r>
                        <a:rPr lang="en-US" altLang="zh-CN" b="1" i="1" smtClean="0">
                          <a:latin typeface="Cambria Math" panose="02040503050406030204" pitchFamily="18" charset="0"/>
                        </a:rPr>
                        <m:t>.</m:t>
                      </m:r>
                      <m:r>
                        <a:rPr lang="en-US" altLang="zh-CN" b="1" i="1" smtClean="0">
                          <a:latin typeface="Cambria Math" panose="02040503050406030204" pitchFamily="18" charset="0"/>
                        </a:rPr>
                        <m:t>𝟔𝟗</m:t>
                      </m:r>
                    </m:oMath>
                  </m:oMathPara>
                </a14:m>
                <a:endParaRPr lang="zh-CN" altLang="en-US">
                  <a:solidFill>
                    <a:srgbClr val="00B0F0"/>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0" smtClean="0">
                          <a:solidFill>
                            <a:schemeClr val="tx1"/>
                          </a:solidFill>
                          <a:latin typeface="Cambria Math" panose="02040503050406030204" pitchFamily="18" charset="0"/>
                        </a:rPr>
                        <m:t>𝟐</m:t>
                      </m:r>
                      <m:r>
                        <a:rPr lang="en-US" altLang="zh-CN">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𝟔𝟗</m:t>
                      </m:r>
                    </m:oMath>
                  </m:oMathPara>
                </a14:m>
                <a:endParaRPr lang="zh-CN" altLang="en-US">
                  <a:solidFill>
                    <a:schemeClr val="tx1"/>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726927"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𝟕𝟕</m:t>
                      </m:r>
                    </m:oMath>
                  </m:oMathPara>
                </a14:m>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726927" cy="307777"/>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7" name="矩形标注 56"/>
              <p:cNvSpPr>
                <a:spLocks noChangeArrowheads="1"/>
              </p:cNvSpPr>
              <p:nvPr/>
            </p:nvSpPr>
            <p:spPr bwMode="auto">
              <a:xfrm>
                <a:off x="120353" y="6026271"/>
                <a:ext cx="8903294" cy="802686"/>
              </a:xfrm>
              <a:prstGeom prst="wedgeRectCallout">
                <a:avLst>
                  <a:gd name="adj1" fmla="val -50115"/>
                  <a:gd name="adj2" fmla="val -15486"/>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r>
                  <a:rPr lang="en-US" altLang="zh-CN" sz="1600">
                    <a:cs typeface="ＭＳ Ｐゴシック" charset="-128"/>
                  </a:rPr>
                  <a:t>Average Latency</a:t>
                </a:r>
                <a:r>
                  <a:rPr lang="zh-CN" altLang="en-US" sz="1600">
                    <a:cs typeface="ＭＳ Ｐゴシック" charset="-128"/>
                  </a:rPr>
                  <a:t>：</a:t>
                </a:r>
                <a:r>
                  <a:rPr lang="en-US" altLang="zh-CN" sz="1600">
                    <a:cs typeface="ＭＳ Ｐゴシック" charset="-128"/>
                  </a:rPr>
                  <a:t> </a:t>
                </a:r>
                <a14:m>
                  <m:oMath xmlns:m="http://schemas.openxmlformats.org/officeDocument/2006/math">
                    <m:r>
                      <a:rPr lang="en-US" altLang="zh-CN" sz="1600" b="1" i="1" smtClean="0">
                        <a:latin typeface="Cambria Math" panose="02040503050406030204" pitchFamily="18" charset="0"/>
                        <a:cs typeface="ＭＳ Ｐゴシック" charset="-128"/>
                      </a:rPr>
                      <m:t>𝒂𝒗𝒈</m:t>
                    </m:r>
                    <m:r>
                      <a:rPr lang="en-US" altLang="zh-CN" sz="1600" b="1" i="1" smtClean="0">
                        <a:latin typeface="Cambria Math" panose="02040503050406030204" pitchFamily="18" charset="0"/>
                        <a:cs typeface="ＭＳ Ｐゴシック" charset="-128"/>
                      </a:rPr>
                      <m:t>= </m:t>
                    </m:r>
                    <m:f>
                      <m:fPr>
                        <m:ctrlPr>
                          <a:rPr lang="en-US" altLang="zh-CN" sz="1600" b="1" i="1" smtClean="0">
                            <a:latin typeface="Cambria Math" panose="02040503050406030204" pitchFamily="18" charset="0"/>
                          </a:rPr>
                        </m:ctrlPr>
                      </m:fPr>
                      <m:num>
                        <m:nary>
                          <m:naryPr>
                            <m:chr m:val="∑"/>
                            <m:ctrlPr>
                              <a:rPr lang="en-US" altLang="zh-CN" sz="1600" b="1" i="1" smtClean="0">
                                <a:latin typeface="Cambria Math" panose="02040503050406030204" pitchFamily="18" charset="0"/>
                              </a:rPr>
                            </m:ctrlPr>
                          </m:naryPr>
                          <m:sub>
                            <m:r>
                              <m:rPr>
                                <m:brk m:alnAt="23"/>
                              </m:rP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sub>
                          <m:sup>
                            <m:r>
                              <a:rPr lang="en-US" altLang="zh-CN" sz="1600" b="1" i="1" smtClean="0">
                                <a:latin typeface="Cambria Math" panose="02040503050406030204" pitchFamily="18" charset="0"/>
                              </a:rPr>
                              <m:t>𝟑</m:t>
                            </m:r>
                          </m:sup>
                          <m:e>
                            <m:r>
                              <a:rPr lang="en-US" altLang="zh-CN" sz="1600" b="1" i="1" smtClean="0">
                                <a:latin typeface="Cambria Math" panose="02040503050406030204" pitchFamily="18" charset="0"/>
                              </a:rPr>
                              <m:t>(</m:t>
                            </m:r>
                            <m:r>
                              <a:rPr lang="zh-CN" altLang="en-US" sz="1600" b="1" i="1" smtClean="0">
                                <a:latin typeface="Cambria Math" panose="02040503050406030204" pitchFamily="18" charset="0"/>
                              </a:rPr>
                              <m:t>𝜹</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𝑺</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e>
                        </m:nary>
                      </m:num>
                      <m:den>
                        <m:r>
                          <a:rPr lang="en-US" altLang="zh-CN" sz="1600" b="1" i="1" smtClean="0">
                            <a:latin typeface="Cambria Math" panose="02040503050406030204" pitchFamily="18" charset="0"/>
                          </a:rPr>
                          <m:t>𝑲</m:t>
                        </m:r>
                      </m:den>
                    </m:f>
                    <m:r>
                      <a:rPr lang="en-US" altLang="zh-CN" sz="1600" b="1" i="1" smtClean="0">
                        <a:latin typeface="Cambria Math" panose="02040503050406030204" pitchFamily="18" charset="0"/>
                      </a:rPr>
                      <m:t>=</m:t>
                    </m:r>
                    <m:f>
                      <m:fPr>
                        <m:ctrlPr>
                          <a:rPr lang="en-US" altLang="zh-CN" sz="1600" b="1" i="1" smtClean="0">
                            <a:latin typeface="Cambria Math" panose="02040503050406030204" pitchFamily="18" charset="0"/>
                          </a:rPr>
                        </m:ctrlPr>
                      </m:fPr>
                      <m:num>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𝟔𝟗</m:t>
                            </m:r>
                          </m:e>
                        </m:d>
                        <m:r>
                          <a:rPr lang="en-US" altLang="zh-CN" sz="1600" b="1" i="1" smtClean="0">
                            <a:latin typeface="Cambria Math" panose="02040503050406030204" pitchFamily="18" charset="0"/>
                          </a:rPr>
                          <m:t>+</m:t>
                        </m:r>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𝟔𝟗</m:t>
                            </m:r>
                          </m:e>
                        </m:d>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𝟕𝟕</m:t>
                        </m:r>
                        <m:r>
                          <a:rPr lang="en-US" altLang="zh-CN" sz="1600" b="1" i="1" smtClean="0">
                            <a:latin typeface="Cambria Math" panose="02040503050406030204" pitchFamily="18" charset="0"/>
                          </a:rPr>
                          <m:t>)</m:t>
                        </m:r>
                      </m:num>
                      <m:den>
                        <m:r>
                          <a:rPr lang="en-US" altLang="zh-CN" sz="1600" b="1" i="1" smtClean="0">
                            <a:latin typeface="Cambria Math" panose="02040503050406030204" pitchFamily="18" charset="0"/>
                          </a:rPr>
                          <m:t>𝟐</m:t>
                        </m:r>
                      </m:den>
                    </m:f>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𝟐𝟓</m:t>
                    </m:r>
                    <m:r>
                      <a:rPr lang="en-US" altLang="zh-CN" sz="1600" b="1" i="0" smtClean="0">
                        <a:latin typeface="Cambria Math" panose="02040503050406030204" pitchFamily="18" charset="0"/>
                      </a:rPr>
                      <m:t>&lt;</m:t>
                    </m:r>
                    <m:r>
                      <a:rPr lang="en-US" altLang="zh-CN" sz="1600" b="1" i="0" smtClean="0">
                        <a:latin typeface="Cambria Math" panose="02040503050406030204" pitchFamily="18" charset="0"/>
                      </a:rPr>
                      <m:t>𝟏</m:t>
                    </m:r>
                    <m:r>
                      <a:rPr lang="en-US" altLang="zh-CN" sz="1600" b="1" i="0" smtClean="0">
                        <a:latin typeface="Cambria Math" panose="02040503050406030204" pitchFamily="18" charset="0"/>
                      </a:rPr>
                      <m:t>.</m:t>
                    </m:r>
                    <m:r>
                      <a:rPr lang="en-US" altLang="zh-CN" sz="1600" b="1" i="0" smtClean="0">
                        <a:latin typeface="Cambria Math" panose="02040503050406030204" pitchFamily="18" charset="0"/>
                      </a:rPr>
                      <m:t>𝟒𝟓</m:t>
                    </m:r>
                  </m:oMath>
                </a14:m>
                <a:endParaRPr lang="en-US" altLang="zh-CN" sz="1600" b="1"/>
              </a:p>
              <a:p>
                <a:pPr algn="just" eaLnBrk="1" hangingPunct="1">
                  <a:buNone/>
                </a:pPr>
                <a:r>
                  <a:rPr lang="en-US" altLang="zh-CN" sz="1600"/>
                  <a:t>Maximum Latency</a:t>
                </a:r>
                <a:r>
                  <a:rPr lang="zh-CN" altLang="en-US" sz="1600"/>
                  <a:t>：</a:t>
                </a:r>
                <a:r>
                  <a:rPr lang="en-US" altLang="zh-CN" sz="1600"/>
                  <a:t> </a:t>
                </a:r>
                <a14:m>
                  <m:oMath xmlns:m="http://schemas.openxmlformats.org/officeDocument/2006/math">
                    <m:r>
                      <a:rPr lang="en-US" altLang="zh-CN" sz="1600" b="1" i="1" smtClean="0">
                        <a:latin typeface="Cambria Math" panose="02040503050406030204" pitchFamily="18" charset="0"/>
                      </a:rPr>
                      <m:t>𝒎𝒂𝒙𝑹𝒆𝒎𝒂𝒊𝒏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𝒎𝒂𝒙</m:t>
                    </m:r>
                    <m:d>
                      <m:dPr>
                        <m:begChr m:val="{"/>
                        <m:endChr m:val="}"/>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𝟔𝟗</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𝟔𝟗</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𝟕𝟕</m:t>
                        </m:r>
                      </m:e>
                    </m:d>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𝟒𝟓</m:t>
                    </m:r>
                  </m:oMath>
                </a14:m>
                <a:endParaRPr lang="en-US" altLang="zh-CN" sz="1600" b="1"/>
              </a:p>
            </p:txBody>
          </p:sp>
        </mc:Choice>
        <mc:Fallback xmlns="">
          <p:sp>
            <p:nvSpPr>
              <p:cNvPr id="57" name="矩形标注 56"/>
              <p:cNvSpPr>
                <a:spLocks noRot="1" noChangeAspect="1" noMove="1" noResize="1" noEditPoints="1" noAdjustHandles="1" noChangeArrowheads="1" noChangeShapeType="1" noTextEdit="1"/>
              </p:cNvSpPr>
              <p:nvPr/>
            </p:nvSpPr>
            <p:spPr bwMode="auto">
              <a:xfrm>
                <a:off x="120353" y="6026271"/>
                <a:ext cx="8903294" cy="802686"/>
              </a:xfrm>
              <a:prstGeom prst="wedgeRectCallout">
                <a:avLst>
                  <a:gd name="adj1" fmla="val -50115"/>
                  <a:gd name="adj2" fmla="val -15486"/>
                </a:avLst>
              </a:prstGeom>
              <a:blipFill rotWithShape="0">
                <a:blip r:embed="rId19"/>
                <a:stretch>
                  <a:fillRect l="-274" b="-5344"/>
                </a:stretch>
              </a:blipFill>
              <a:ln>
                <a:noFill/>
              </a:ln>
            </p:spPr>
            <p:txBody>
              <a:bodyPr/>
              <a:lstStyle/>
              <a:p>
                <a:r>
                  <a:rPr lang="zh-CN" altLang="en-US">
                    <a:noFill/>
                  </a:rPr>
                  <a:t> </a:t>
                </a:r>
              </a:p>
            </p:txBody>
          </p:sp>
        </mc:Fallback>
      </mc:AlternateContent>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44</a:t>
            </a:fld>
            <a:endParaRPr lang="en-US" altLang="ko-KR"/>
          </a:p>
        </p:txBody>
      </p:sp>
      <mc:AlternateContent xmlns:mc="http://schemas.openxmlformats.org/markup-compatibility/2006" xmlns:a14="http://schemas.microsoft.com/office/drawing/2010/main">
        <mc:Choice Requires="a14">
          <p:sp>
            <p:nvSpPr>
              <p:cNvPr id="60" name="内容占位符 2"/>
              <p:cNvSpPr>
                <a:spLocks noGrp="1"/>
              </p:cNvSpPr>
              <p:nvPr>
                <p:ph idx="1"/>
              </p:nvPr>
            </p:nvSpPr>
            <p:spPr>
              <a:xfrm>
                <a:off x="457200" y="980728"/>
                <a:ext cx="8363272" cy="5688360"/>
              </a:xfrm>
            </p:spPr>
            <p:txBody>
              <a:bodyPr/>
              <a:lstStyle/>
              <a:p>
                <a:r>
                  <a:rPr lang="en-US" altLang="zh-CN" sz="2800"/>
                  <a:t>Basic </a:t>
                </a:r>
                <a:r>
                  <a:rPr lang="en-US" altLang="zh-CN" sz="2800" smtClean="0"/>
                  <a:t>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&lt;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least accumulated accuracy</a:t>
                </a:r>
                <a:endParaRPr lang="en-US" altLang="zh-CN" sz="2100"/>
              </a:p>
              <a:p>
                <a:pPr lvl="2"/>
                <a:endParaRPr lang="en-US" altLang="zh-CN"/>
              </a:p>
            </p:txBody>
          </p:sp>
        </mc:Choice>
        <mc:Fallback xmlns="">
          <p:sp>
            <p:nvSpPr>
              <p:cNvPr id="60"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20"/>
                <a:stretch>
                  <a:fillRect l="-583" t="-11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366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5</m:t>
                          </m:r>
                        </m:sub>
                      </m:sSub>
                    </m:oMath>
                  </m:oMathPara>
                </a14:m>
                <a:endParaRPr lang="zh-CN" altLang="en-US">
                  <a:solidFill>
                    <a:schemeClr val="tx1"/>
                  </a:solidFill>
                </a:endParaRPr>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484234" y="448507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484234" y="4485074"/>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259274586"/>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𝟔</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259274586"/>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0.94</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𝟐</m:t>
                      </m:r>
                      <m:r>
                        <a:rPr lang="en-US" altLang="zh-CN" b="1" i="1" smtClean="0">
                          <a:latin typeface="Cambria Math" panose="02040503050406030204" pitchFamily="18" charset="0"/>
                        </a:rPr>
                        <m:t>.</m:t>
                      </m:r>
                      <m:r>
                        <a:rPr lang="en-US" altLang="zh-CN" b="1" i="1" smtClean="0">
                          <a:latin typeface="Cambria Math" panose="02040503050406030204" pitchFamily="18" charset="0"/>
                        </a:rPr>
                        <m:t>𝟔𝟗</m:t>
                      </m:r>
                      <m:r>
                        <a:rPr lang="en-US" altLang="zh-CN">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𝟐</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𝟎</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𝟗</m:t>
                          </m:r>
                          <m:r>
                            <a:rPr lang="en-US" altLang="zh-CN" b="1" i="1" smtClean="0">
                              <a:latin typeface="Cambria Math" panose="02040503050406030204" pitchFamily="18" charset="0"/>
                              <a:ea typeface="Cambria Math" panose="02040503050406030204" pitchFamily="18" charset="0"/>
                            </a:rPr>
                            <m:t>𝟔</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𝟏</m:t>
                          </m:r>
                          <m:r>
                            <a:rPr lang="en-US" altLang="zh-CN" i="1">
                              <a:latin typeface="Cambria Math" panose="02040503050406030204" pitchFamily="18" charset="0"/>
                            </a:rPr>
                            <m:t>)</m:t>
                          </m:r>
                        </m:e>
                        <m:sup>
                          <m:r>
                            <a:rPr lang="en-US" altLang="zh-CN" i="1">
                              <a:latin typeface="Cambria Math" panose="02040503050406030204" pitchFamily="18" charset="0"/>
                            </a:rPr>
                            <m:t>𝟐</m:t>
                          </m:r>
                        </m:sup>
                      </m:sSup>
                      <m:r>
                        <a:rPr lang="en-US" altLang="zh-CN" i="1">
                          <a:latin typeface="Cambria Math" panose="02040503050406030204" pitchFamily="18" charset="0"/>
                        </a:rPr>
                        <m:t>=</m:t>
                      </m:r>
                      <m:r>
                        <a:rPr lang="en-US" altLang="zh-CN" b="1" i="1" smtClean="0">
                          <a:solidFill>
                            <a:srgbClr val="00B0F0"/>
                          </a:solidFill>
                          <a:latin typeface="Cambria Math" panose="02040503050406030204" pitchFamily="18" charset="0"/>
                        </a:rPr>
                        <m:t>𝟑</m:t>
                      </m:r>
                      <m:r>
                        <a:rPr lang="en-US" altLang="zh-CN" b="1" i="1" smtClean="0">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𝟓𝟒</m:t>
                      </m:r>
                    </m:oMath>
                  </m:oMathPara>
                </a14:m>
                <a:endParaRPr lang="zh-CN" altLang="en-US">
                  <a:solidFill>
                    <a:srgbClr val="00B0F0"/>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b="-9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0" smtClean="0">
                          <a:solidFill>
                            <a:schemeClr val="tx1"/>
                          </a:solidFill>
                          <a:latin typeface="Cambria Math" panose="02040503050406030204" pitchFamily="18" charset="0"/>
                        </a:rPr>
                        <m:t>𝟐</m:t>
                      </m:r>
                      <m:r>
                        <a:rPr lang="en-US" altLang="zh-CN">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𝟔𝟗</m:t>
                      </m:r>
                    </m:oMath>
                  </m:oMathPara>
                </a14:m>
                <a:endParaRPr lang="zh-CN" altLang="en-US">
                  <a:solidFill>
                    <a:schemeClr val="tx1"/>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726927" cy="5280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𝟕𝟕</m:t>
                      </m:r>
                      <m:r>
                        <a:rPr lang="en-US" altLang="zh-CN">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𝟐</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𝟎</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𝟗</m:t>
                          </m:r>
                          <m:r>
                            <a:rPr lang="en-US" altLang="zh-CN" b="1" i="1" smtClean="0">
                              <a:latin typeface="Cambria Math" panose="02040503050406030204" pitchFamily="18" charset="0"/>
                              <a:ea typeface="Cambria Math" panose="02040503050406030204" pitchFamily="18" charset="0"/>
                            </a:rPr>
                            <m:t>𝟒</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𝟏</m:t>
                          </m:r>
                          <m:r>
                            <a:rPr lang="en-US" altLang="zh-CN" i="1">
                              <a:latin typeface="Cambria Math" panose="02040503050406030204" pitchFamily="18" charset="0"/>
                            </a:rPr>
                            <m:t>)</m:t>
                          </m:r>
                        </m:e>
                        <m:sup>
                          <m:r>
                            <a:rPr lang="en-US" altLang="zh-CN" i="1">
                              <a:latin typeface="Cambria Math" panose="02040503050406030204" pitchFamily="18" charset="0"/>
                            </a:rPr>
                            <m:t>𝟐</m:t>
                          </m:r>
                        </m:sup>
                      </m:sSup>
                      <m:r>
                        <a:rPr lang="en-US" altLang="zh-CN" i="1">
                          <a:latin typeface="Cambria Math" panose="02040503050406030204" pitchFamily="18" charset="0"/>
                        </a:rPr>
                        <m:t>=</m:t>
                      </m:r>
                      <m:r>
                        <a:rPr lang="en-US" altLang="zh-CN" b="1" i="1" smtClean="0">
                          <a:solidFill>
                            <a:srgbClr val="00B0F0"/>
                          </a:solidFill>
                          <a:latin typeface="Cambria Math" panose="02040503050406030204" pitchFamily="18" charset="0"/>
                        </a:rPr>
                        <m:t>𝟐</m:t>
                      </m:r>
                      <m:r>
                        <a:rPr lang="en-US" altLang="zh-CN" i="1">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𝟓𝟒</m:t>
                      </m:r>
                    </m:oMath>
                  </m:oMathPara>
                </a14:m>
                <a:endParaRPr lang="zh-CN" altLang="en-US"/>
              </a:p>
              <a:p>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726927" cy="528030"/>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7" name="矩形标注 56"/>
              <p:cNvSpPr>
                <a:spLocks noChangeArrowheads="1"/>
              </p:cNvSpPr>
              <p:nvPr/>
            </p:nvSpPr>
            <p:spPr bwMode="auto">
              <a:xfrm>
                <a:off x="3561822" y="4132362"/>
                <a:ext cx="2576555" cy="374400"/>
              </a:xfrm>
              <a:prstGeom prst="wedgeRectCallout">
                <a:avLst>
                  <a:gd name="adj1" fmla="val -18009"/>
                  <a:gd name="adj2" fmla="val -75220"/>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𝟏</m:t>
                        </m:r>
                      </m:sub>
                    </m:sSub>
                  </m:oMath>
                </a14:m>
                <a:r>
                  <a:rPr lang="en-US" altLang="zh-CN" sz="1600" dirty="0">
                    <a:cs typeface="ＭＳ Ｐゴシック" charset="-128"/>
                  </a:rPr>
                  <a:t> </a:t>
                </a:r>
                <a:r>
                  <a:rPr lang="en-US" altLang="zh-CN" sz="1600">
                    <a:cs typeface="ＭＳ Ｐゴシック" charset="-128"/>
                  </a:rPr>
                  <a:t>is completed.</a:t>
                </a:r>
                <a:endParaRPr lang="en-US" altLang="zh-CN" sz="1600" dirty="0">
                  <a:cs typeface="ＭＳ Ｐゴシック" charset="-128"/>
                </a:endParaRPr>
              </a:p>
            </p:txBody>
          </p:sp>
        </mc:Choice>
        <mc:Fallback xmlns="">
          <p:sp>
            <p:nvSpPr>
              <p:cNvPr id="57" name="矩形标注 56"/>
              <p:cNvSpPr>
                <a:spLocks noRot="1" noChangeAspect="1" noMove="1" noResize="1" noEditPoints="1" noAdjustHandles="1" noChangeArrowheads="1" noChangeShapeType="1" noTextEdit="1"/>
              </p:cNvSpPr>
              <p:nvPr/>
            </p:nvSpPr>
            <p:spPr bwMode="auto">
              <a:xfrm>
                <a:off x="3561822" y="4132362"/>
                <a:ext cx="2576555" cy="374400"/>
              </a:xfrm>
              <a:prstGeom prst="wedgeRectCallout">
                <a:avLst>
                  <a:gd name="adj1" fmla="val -18009"/>
                  <a:gd name="adj2" fmla="val -75220"/>
                </a:avLst>
              </a:prstGeom>
              <a:blipFill rotWithShape="0">
                <a:blip r:embed="rId19"/>
                <a:stretch>
                  <a:fillRect b="-9091"/>
                </a:stretch>
              </a:blipFill>
              <a:ln>
                <a:noFill/>
              </a:ln>
            </p:spPr>
            <p:txBody>
              <a:bodyPr/>
              <a:lstStyle/>
              <a:p>
                <a:r>
                  <a:rPr lang="zh-CN" altLang="en-US">
                    <a:noFill/>
                  </a:rPr>
                  <a:t> </a:t>
                </a:r>
              </a:p>
            </p:txBody>
          </p:sp>
        </mc:Fallback>
      </mc:AlternateContent>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45</a:t>
            </a:fld>
            <a:endParaRPr lang="en-US" altLang="ko-KR"/>
          </a:p>
        </p:txBody>
      </p:sp>
      <mc:AlternateContent xmlns:mc="http://schemas.openxmlformats.org/markup-compatibility/2006" xmlns:a14="http://schemas.microsoft.com/office/drawing/2010/main">
        <mc:Choice Requires="a14">
          <p:sp>
            <p:nvSpPr>
              <p:cNvPr id="60" name="内容占位符 2"/>
              <p:cNvSpPr>
                <a:spLocks noGrp="1"/>
              </p:cNvSpPr>
              <p:nvPr>
                <p:ph idx="1"/>
              </p:nvPr>
            </p:nvSpPr>
            <p:spPr>
              <a:xfrm>
                <a:off x="457200" y="980728"/>
                <a:ext cx="8363272" cy="5688360"/>
              </a:xfrm>
            </p:spPr>
            <p:txBody>
              <a:bodyPr/>
              <a:lstStyle/>
              <a:p>
                <a:r>
                  <a:rPr lang="en-US" altLang="zh-CN" sz="2800"/>
                  <a:t>Basic </a:t>
                </a:r>
                <a:r>
                  <a:rPr lang="en-US" altLang="zh-CN" sz="2800" smtClean="0"/>
                  <a:t>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&lt;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least accumulated accuracy</a:t>
                </a:r>
                <a:endParaRPr lang="en-US" altLang="zh-CN" sz="2100"/>
              </a:p>
              <a:p>
                <a:pPr lvl="2"/>
                <a:endParaRPr lang="en-US" altLang="zh-CN"/>
              </a:p>
            </p:txBody>
          </p:sp>
        </mc:Choice>
        <mc:Fallback xmlns="">
          <p:sp>
            <p:nvSpPr>
              <p:cNvPr id="60"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19"/>
                <a:stretch>
                  <a:fillRect l="-583" t="-11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8102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5</m:t>
                          </m:r>
                        </m:sub>
                      </m:sSub>
                    </m:oMath>
                  </m:oMathPara>
                </a14:m>
                <a:endParaRPr lang="zh-CN" altLang="en-US">
                  <a:solidFill>
                    <a:schemeClr val="tx1"/>
                  </a:solidFill>
                </a:endParaRPr>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484234" y="448507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484234" y="4485074"/>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338446063"/>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𝟔</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338446063"/>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0.94</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𝟑</m:t>
                      </m:r>
                      <m:r>
                        <a:rPr lang="en-US" altLang="zh-CN" b="1" i="1" smtClean="0">
                          <a:latin typeface="Cambria Math" panose="02040503050406030204" pitchFamily="18" charset="0"/>
                        </a:rPr>
                        <m:t>.</m:t>
                      </m:r>
                      <m:r>
                        <a:rPr lang="en-US" altLang="zh-CN" b="1" i="1" smtClean="0">
                          <a:latin typeface="Cambria Math" panose="02040503050406030204" pitchFamily="18" charset="0"/>
                        </a:rPr>
                        <m:t>𝟓𝟒</m:t>
                      </m:r>
                    </m:oMath>
                  </m:oMathPara>
                </a14:m>
                <a:endParaRPr lang="zh-CN" altLang="en-US">
                  <a:solidFill>
                    <a:schemeClr val="tx1"/>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0" smtClean="0">
                          <a:solidFill>
                            <a:schemeClr val="tx1"/>
                          </a:solidFill>
                          <a:latin typeface="Cambria Math" panose="02040503050406030204" pitchFamily="18" charset="0"/>
                        </a:rPr>
                        <m:t>𝟐</m:t>
                      </m:r>
                      <m:r>
                        <a:rPr lang="en-US" altLang="zh-CN">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𝟔𝟗</m:t>
                      </m:r>
                    </m:oMath>
                  </m:oMathPara>
                </a14:m>
                <a:endParaRPr lang="zh-CN" altLang="en-US">
                  <a:solidFill>
                    <a:schemeClr val="tx1"/>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726927" cy="5280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𝟐</m:t>
                      </m:r>
                      <m:r>
                        <a:rPr lang="en-US" altLang="zh-CN" b="1" i="1" smtClean="0">
                          <a:latin typeface="Cambria Math" panose="02040503050406030204" pitchFamily="18" charset="0"/>
                        </a:rPr>
                        <m:t>.</m:t>
                      </m:r>
                      <m:r>
                        <a:rPr lang="en-US" altLang="zh-CN" b="1" i="1" smtClean="0">
                          <a:latin typeface="Cambria Math" panose="02040503050406030204" pitchFamily="18" charset="0"/>
                        </a:rPr>
                        <m:t>𝟓𝟒</m:t>
                      </m:r>
                    </m:oMath>
                  </m:oMathPara>
                </a14:m>
                <a:endParaRPr lang="zh-CN" altLang="en-US"/>
              </a:p>
              <a:p>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726927" cy="528030"/>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0" name="矩形标注 59"/>
              <p:cNvSpPr>
                <a:spLocks noChangeArrowheads="1"/>
              </p:cNvSpPr>
              <p:nvPr/>
            </p:nvSpPr>
            <p:spPr bwMode="auto">
              <a:xfrm>
                <a:off x="120353" y="6026271"/>
                <a:ext cx="8903294" cy="802686"/>
              </a:xfrm>
              <a:prstGeom prst="wedgeRectCallout">
                <a:avLst>
                  <a:gd name="adj1" fmla="val -50115"/>
                  <a:gd name="adj2" fmla="val -15486"/>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r>
                  <a:rPr lang="en-US" altLang="zh-CN" sz="1600">
                    <a:cs typeface="ＭＳ Ｐゴシック" charset="-128"/>
                  </a:rPr>
                  <a:t>Average Latency</a:t>
                </a:r>
                <a:r>
                  <a:rPr lang="zh-CN" altLang="en-US" sz="1600">
                    <a:cs typeface="ＭＳ Ｐゴシック" charset="-128"/>
                  </a:rPr>
                  <a:t>：</a:t>
                </a:r>
                <a:r>
                  <a:rPr lang="en-US" altLang="zh-CN" sz="1600">
                    <a:cs typeface="ＭＳ Ｐゴシック" charset="-128"/>
                  </a:rPr>
                  <a:t> </a:t>
                </a:r>
                <a14:m>
                  <m:oMath xmlns:m="http://schemas.openxmlformats.org/officeDocument/2006/math">
                    <m:r>
                      <a:rPr lang="en-US" altLang="zh-CN" sz="1600" b="1" i="1" smtClean="0">
                        <a:latin typeface="Cambria Math" panose="02040503050406030204" pitchFamily="18" charset="0"/>
                        <a:cs typeface="ＭＳ Ｐゴシック" charset="-128"/>
                      </a:rPr>
                      <m:t>𝒂𝒗𝒈</m:t>
                    </m:r>
                    <m:r>
                      <a:rPr lang="en-US" altLang="zh-CN" sz="1600" b="1" i="1" smtClean="0">
                        <a:latin typeface="Cambria Math" panose="02040503050406030204" pitchFamily="18" charset="0"/>
                        <a:cs typeface="ＭＳ Ｐゴシック" charset="-128"/>
                      </a:rPr>
                      <m:t>= </m:t>
                    </m:r>
                    <m:f>
                      <m:fPr>
                        <m:ctrlPr>
                          <a:rPr lang="en-US" altLang="zh-CN" sz="1600" b="1" i="1" smtClean="0">
                            <a:latin typeface="Cambria Math" panose="02040503050406030204" pitchFamily="18" charset="0"/>
                          </a:rPr>
                        </m:ctrlPr>
                      </m:fPr>
                      <m:num>
                        <m:nary>
                          <m:naryPr>
                            <m:chr m:val="∑"/>
                            <m:ctrlPr>
                              <a:rPr lang="en-US" altLang="zh-CN" sz="1600" b="1" i="1" smtClean="0">
                                <a:latin typeface="Cambria Math" panose="02040503050406030204" pitchFamily="18" charset="0"/>
                              </a:rPr>
                            </m:ctrlPr>
                          </m:naryPr>
                          <m:sub>
                            <m:r>
                              <m:rPr>
                                <m:brk m:alnAt="23"/>
                              </m:rP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𝟏</m:t>
                            </m:r>
                          </m:sub>
                          <m:sup>
                            <m:r>
                              <a:rPr lang="en-US" altLang="zh-CN" sz="1600" b="1" i="1" smtClean="0">
                                <a:latin typeface="Cambria Math" panose="02040503050406030204" pitchFamily="18" charset="0"/>
                              </a:rPr>
                              <m:t>𝟑</m:t>
                            </m:r>
                          </m:sup>
                          <m:e>
                            <m:r>
                              <a:rPr lang="en-US" altLang="zh-CN" sz="1600" b="1" i="1" smtClean="0">
                                <a:latin typeface="Cambria Math" panose="02040503050406030204" pitchFamily="18" charset="0"/>
                              </a:rPr>
                              <m:t>(</m:t>
                            </m:r>
                            <m:r>
                              <a:rPr lang="zh-CN" altLang="en-US" sz="1600" b="1" i="1" smtClean="0">
                                <a:latin typeface="Cambria Math" panose="02040503050406030204" pitchFamily="18" charset="0"/>
                              </a:rPr>
                              <m:t>𝜹</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𝑺</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𝒋</m:t>
                            </m:r>
                            <m:r>
                              <a:rPr lang="en-US" altLang="zh-CN" sz="1600" b="1" i="1" smtClean="0">
                                <a:latin typeface="Cambria Math" panose="02040503050406030204" pitchFamily="18" charset="0"/>
                              </a:rPr>
                              <m:t>])</m:t>
                            </m:r>
                          </m:e>
                        </m:nary>
                      </m:num>
                      <m:den>
                        <m:r>
                          <a:rPr lang="en-US" altLang="zh-CN" sz="1600" b="1" i="1" smtClean="0">
                            <a:latin typeface="Cambria Math" panose="02040503050406030204" pitchFamily="18" charset="0"/>
                          </a:rPr>
                          <m:t>𝑲</m:t>
                        </m:r>
                      </m:den>
                    </m:f>
                    <m:r>
                      <a:rPr lang="en-US" altLang="zh-CN" sz="1600" b="1" i="1" smtClean="0">
                        <a:latin typeface="Cambria Math" panose="02040503050406030204" pitchFamily="18" charset="0"/>
                      </a:rPr>
                      <m:t>=</m:t>
                    </m:r>
                    <m:f>
                      <m:fPr>
                        <m:ctrlPr>
                          <a:rPr lang="en-US" altLang="zh-CN" sz="1600" b="1" i="1" smtClean="0">
                            <a:latin typeface="Cambria Math" panose="02040503050406030204" pitchFamily="18" charset="0"/>
                          </a:rPr>
                        </m:ctrlPr>
                      </m:fPr>
                      <m:num>
                        <m:r>
                          <a:rPr lang="en-US" altLang="zh-CN" sz="1600" b="1" i="1" smtClean="0">
                            <a:latin typeface="Cambria Math" panose="02040503050406030204" pitchFamily="18" charset="0"/>
                          </a:rPr>
                          <m:t>𝟎</m:t>
                        </m:r>
                        <m:r>
                          <a:rPr lang="en-US" altLang="zh-CN" sz="1600" b="1" i="1" smtClean="0">
                            <a:latin typeface="Cambria Math" panose="02040503050406030204" pitchFamily="18" charset="0"/>
                          </a:rPr>
                          <m:t>+</m:t>
                        </m:r>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𝟔𝟗</m:t>
                            </m:r>
                          </m:e>
                        </m:d>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𝟓𝟒</m:t>
                        </m:r>
                        <m:r>
                          <a:rPr lang="en-US" altLang="zh-CN" sz="1600" b="1" i="1" smtClean="0">
                            <a:latin typeface="Cambria Math" panose="02040503050406030204" pitchFamily="18" charset="0"/>
                          </a:rPr>
                          <m:t>)</m:t>
                        </m:r>
                      </m:num>
                      <m:den>
                        <m:r>
                          <a:rPr lang="en-US" altLang="zh-CN" sz="1600" b="1" i="1" smtClean="0">
                            <a:latin typeface="Cambria Math" panose="02040503050406030204" pitchFamily="18" charset="0"/>
                          </a:rPr>
                          <m:t>𝟐</m:t>
                        </m:r>
                      </m:den>
                    </m:f>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𝟎</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𝟔𝟏</m:t>
                    </m:r>
                    <m:r>
                      <a:rPr lang="en-US" altLang="zh-CN" sz="1600" b="1" i="0" smtClean="0">
                        <a:latin typeface="Cambria Math" panose="02040503050406030204" pitchFamily="18" charset="0"/>
                      </a:rPr>
                      <m:t>&lt;</m:t>
                    </m:r>
                    <m:r>
                      <a:rPr lang="en-US" altLang="zh-CN" sz="1600" b="1" i="0" smtClean="0">
                        <a:latin typeface="Cambria Math" panose="02040503050406030204" pitchFamily="18" charset="0"/>
                      </a:rPr>
                      <m:t>𝟎</m:t>
                    </m:r>
                    <m:r>
                      <a:rPr lang="en-US" altLang="zh-CN" sz="1600" b="1" i="0" smtClean="0">
                        <a:latin typeface="Cambria Math" panose="02040503050406030204" pitchFamily="18" charset="0"/>
                      </a:rPr>
                      <m:t>.</m:t>
                    </m:r>
                    <m:r>
                      <a:rPr lang="en-US" altLang="zh-CN" sz="1600" b="1" i="0" smtClean="0">
                        <a:latin typeface="Cambria Math" panose="02040503050406030204" pitchFamily="18" charset="0"/>
                      </a:rPr>
                      <m:t>𝟔𝟖</m:t>
                    </m:r>
                  </m:oMath>
                </a14:m>
                <a:endParaRPr lang="en-US" altLang="zh-CN" sz="1600" b="1"/>
              </a:p>
              <a:p>
                <a:pPr algn="just" eaLnBrk="1" hangingPunct="1">
                  <a:buNone/>
                </a:pPr>
                <a:r>
                  <a:rPr lang="en-US" altLang="zh-CN" sz="1600"/>
                  <a:t>Maximum Latency</a:t>
                </a:r>
                <a:r>
                  <a:rPr lang="zh-CN" altLang="en-US" sz="1600"/>
                  <a:t>：</a:t>
                </a:r>
                <a:r>
                  <a:rPr lang="en-US" altLang="zh-CN" sz="1600"/>
                  <a:t> </a:t>
                </a:r>
                <a14:m>
                  <m:oMath xmlns:m="http://schemas.openxmlformats.org/officeDocument/2006/math">
                    <m:r>
                      <a:rPr lang="en-US" altLang="zh-CN" sz="1600" b="1" i="1" smtClean="0">
                        <a:latin typeface="Cambria Math" panose="02040503050406030204" pitchFamily="18" charset="0"/>
                      </a:rPr>
                      <m:t>𝒎𝒂𝒙𝑹𝒆𝒎𝒂𝒊𝒏</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𝒎𝒂𝒙</m:t>
                    </m:r>
                    <m:d>
                      <m:dPr>
                        <m:begChr m:val="{"/>
                        <m:endChr m:val="}"/>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𝟎</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𝟔𝟗</m:t>
                        </m:r>
                        <m:r>
                          <a:rPr lang="en-US" altLang="zh-CN" sz="1600" b="1" i="1" smtClean="0">
                            <a:latin typeface="Cambria Math" panose="02040503050406030204" pitchFamily="18" charset="0"/>
                          </a:rPr>
                          <m:t>,  </m:t>
                        </m:r>
                        <m:r>
                          <a:rPr lang="en-US" altLang="zh-CN" sz="1600" b="1" i="1" smtClean="0">
                            <a:latin typeface="Cambria Math" panose="02040503050406030204" pitchFamily="18" charset="0"/>
                          </a:rPr>
                          <m:t>𝟑</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𝟐</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𝟓𝟒</m:t>
                        </m:r>
                      </m:e>
                    </m:d>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𝟎</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𝟔𝟖</m:t>
                    </m:r>
                  </m:oMath>
                </a14:m>
                <a:endParaRPr lang="en-US" altLang="zh-CN" sz="1600" b="1"/>
              </a:p>
            </p:txBody>
          </p:sp>
        </mc:Choice>
        <mc:Fallback xmlns="">
          <p:sp>
            <p:nvSpPr>
              <p:cNvPr id="60" name="矩形标注 59"/>
              <p:cNvSpPr>
                <a:spLocks noRot="1" noChangeAspect="1" noMove="1" noResize="1" noEditPoints="1" noAdjustHandles="1" noChangeArrowheads="1" noChangeShapeType="1" noTextEdit="1"/>
              </p:cNvSpPr>
              <p:nvPr/>
            </p:nvSpPr>
            <p:spPr bwMode="auto">
              <a:xfrm>
                <a:off x="120353" y="6026271"/>
                <a:ext cx="8903294" cy="802686"/>
              </a:xfrm>
              <a:prstGeom prst="wedgeRectCallout">
                <a:avLst>
                  <a:gd name="adj1" fmla="val -50115"/>
                  <a:gd name="adj2" fmla="val -15486"/>
                </a:avLst>
              </a:prstGeom>
              <a:blipFill rotWithShape="0">
                <a:blip r:embed="rId19"/>
                <a:stretch>
                  <a:fillRect l="-274" b="-5344"/>
                </a:stretch>
              </a:blipFill>
              <a:ln>
                <a:noFill/>
              </a:ln>
            </p:spPr>
            <p:txBody>
              <a:bodyPr/>
              <a:lstStyle/>
              <a:p>
                <a:r>
                  <a:rPr lang="zh-CN" altLang="en-US">
                    <a:noFill/>
                  </a:rPr>
                  <a:t> </a:t>
                </a:r>
              </a:p>
            </p:txBody>
          </p:sp>
        </mc:Fallback>
      </mc:AlternateContent>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46</a:t>
            </a:fld>
            <a:endParaRPr lang="en-US" altLang="ko-KR"/>
          </a:p>
        </p:txBody>
      </p:sp>
      <mc:AlternateContent xmlns:mc="http://schemas.openxmlformats.org/markup-compatibility/2006" xmlns:a14="http://schemas.microsoft.com/office/drawing/2010/main">
        <mc:Choice Requires="a14">
          <p:sp>
            <p:nvSpPr>
              <p:cNvPr id="61" name="内容占位符 2"/>
              <p:cNvSpPr>
                <a:spLocks noGrp="1"/>
              </p:cNvSpPr>
              <p:nvPr>
                <p:ph idx="1"/>
              </p:nvPr>
            </p:nvSpPr>
            <p:spPr>
              <a:xfrm>
                <a:off x="457200" y="980728"/>
                <a:ext cx="8363272" cy="5688360"/>
              </a:xfrm>
            </p:spPr>
            <p:txBody>
              <a:bodyPr/>
              <a:lstStyle/>
              <a:p>
                <a:r>
                  <a:rPr lang="en-US" altLang="zh-CN" sz="2800"/>
                  <a:t>Basic </a:t>
                </a:r>
                <a:r>
                  <a:rPr lang="en-US" altLang="zh-CN" sz="2800" smtClean="0"/>
                  <a:t>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&lt;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least accumulated accuracy</a:t>
                </a:r>
                <a:endParaRPr lang="en-US" altLang="zh-CN" sz="2100"/>
              </a:p>
              <a:p>
                <a:pPr lvl="2"/>
                <a:endParaRPr lang="en-US" altLang="zh-CN"/>
              </a:p>
            </p:txBody>
          </p:sp>
        </mc:Choice>
        <mc:Fallback xmlns="">
          <p:sp>
            <p:nvSpPr>
              <p:cNvPr id="61"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20"/>
                <a:stretch>
                  <a:fillRect l="-583" t="-11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862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5</m:t>
                          </m:r>
                        </m:sub>
                      </m:sSub>
                    </m:oMath>
                  </m:oMathPara>
                </a14:m>
                <a:endParaRPr lang="zh-CN" altLang="en-US">
                  <a:solidFill>
                    <a:schemeClr val="tx1"/>
                  </a:solidFill>
                </a:endParaRPr>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484234" y="448507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484234" y="4485074"/>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1729154935"/>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𝟔</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1729154935"/>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0.94</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𝟑</m:t>
                      </m:r>
                      <m:r>
                        <a:rPr lang="en-US" altLang="zh-CN" b="1" i="1" smtClean="0">
                          <a:latin typeface="Cambria Math" panose="02040503050406030204" pitchFamily="18" charset="0"/>
                        </a:rPr>
                        <m:t>.</m:t>
                      </m:r>
                      <m:r>
                        <a:rPr lang="en-US" altLang="zh-CN" b="1" i="1" smtClean="0">
                          <a:latin typeface="Cambria Math" panose="02040503050406030204" pitchFamily="18" charset="0"/>
                        </a:rPr>
                        <m:t>𝟓𝟒</m:t>
                      </m:r>
                    </m:oMath>
                  </m:oMathPara>
                </a14:m>
                <a:endParaRPr lang="zh-CN" altLang="en-US">
                  <a:solidFill>
                    <a:schemeClr val="tx1"/>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0" smtClean="0">
                          <a:solidFill>
                            <a:schemeClr val="tx1"/>
                          </a:solidFill>
                          <a:latin typeface="Cambria Math" panose="02040503050406030204" pitchFamily="18" charset="0"/>
                        </a:rPr>
                        <m:t>𝟐</m:t>
                      </m:r>
                      <m:r>
                        <a:rPr lang="en-US" altLang="zh-CN">
                          <a:solidFill>
                            <a:schemeClr val="tx1"/>
                          </a:solidFill>
                          <a:latin typeface="Cambria Math" panose="02040503050406030204" pitchFamily="18" charset="0"/>
                        </a:rPr>
                        <m:t>.</m:t>
                      </m:r>
                      <m:r>
                        <a:rPr lang="en-US" altLang="zh-CN" b="1" i="0" smtClean="0">
                          <a:solidFill>
                            <a:schemeClr val="tx1"/>
                          </a:solidFill>
                          <a:latin typeface="Cambria Math" panose="02040503050406030204" pitchFamily="18" charset="0"/>
                        </a:rPr>
                        <m:t>𝟔𝟗</m:t>
                      </m:r>
                      <m:r>
                        <a:rPr lang="en-US" altLang="zh-CN" b="1" i="0" smtClean="0">
                          <a:solidFill>
                            <a:schemeClr val="tx1"/>
                          </a:solidFill>
                          <a:latin typeface="Cambria Math" panose="02040503050406030204" pitchFamily="18" charset="0"/>
                        </a:rPr>
                        <m:t>+</m:t>
                      </m:r>
                      <m:sSup>
                        <m:sSupPr>
                          <m:ctrlPr>
                            <a:rPr lang="en-US" altLang="zh-CN" b="1" i="1" smtClean="0">
                              <a:solidFill>
                                <a:schemeClr val="tx1"/>
                              </a:solidFill>
                              <a:latin typeface="Cambria Math" panose="02040503050406030204" pitchFamily="18" charset="0"/>
                            </a:rPr>
                          </m:ctrlPr>
                        </m:sSupPr>
                        <m:e>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𝟐</m:t>
                          </m:r>
                          <m:r>
                            <a:rPr lang="en-US" altLang="zh-CN" b="1" i="1" smtClean="0">
                              <a:solidFill>
                                <a:schemeClr val="tx1"/>
                              </a:solidFill>
                              <a:latin typeface="Cambria Math" panose="02040503050406030204" pitchFamily="18" charset="0"/>
                              <a:ea typeface="Cambria Math" panose="02040503050406030204" pitchFamily="18" charset="0"/>
                            </a:rPr>
                            <m:t>×</m:t>
                          </m:r>
                          <m:r>
                            <a:rPr lang="en-US" altLang="zh-CN" b="1" i="1" smtClean="0">
                              <a:solidFill>
                                <a:schemeClr val="tx1"/>
                              </a:solidFill>
                              <a:latin typeface="Cambria Math" panose="02040503050406030204" pitchFamily="18" charset="0"/>
                              <a:ea typeface="Cambria Math" panose="02040503050406030204" pitchFamily="18" charset="0"/>
                            </a:rPr>
                            <m:t>𝟎</m:t>
                          </m:r>
                          <m:r>
                            <a:rPr lang="en-US" altLang="zh-CN" b="1" i="1" smtClean="0">
                              <a:solidFill>
                                <a:schemeClr val="tx1"/>
                              </a:solidFill>
                              <a:latin typeface="Cambria Math" panose="02040503050406030204" pitchFamily="18" charset="0"/>
                              <a:ea typeface="Cambria Math" panose="02040503050406030204" pitchFamily="18" charset="0"/>
                            </a:rPr>
                            <m:t>.</m:t>
                          </m:r>
                          <m:r>
                            <a:rPr lang="en-US" altLang="zh-CN" b="1" i="1" smtClean="0">
                              <a:solidFill>
                                <a:schemeClr val="tx1"/>
                              </a:solidFill>
                              <a:latin typeface="Cambria Math" panose="02040503050406030204" pitchFamily="18" charset="0"/>
                              <a:ea typeface="Cambria Math" panose="02040503050406030204" pitchFamily="18" charset="0"/>
                            </a:rPr>
                            <m:t>𝟗𝟔</m:t>
                          </m:r>
                          <m:r>
                            <a:rPr lang="en-US" altLang="zh-CN" b="1" i="1" smtClean="0">
                              <a:solidFill>
                                <a:schemeClr val="tx1"/>
                              </a:solidFill>
                              <a:latin typeface="Cambria Math" panose="02040503050406030204" pitchFamily="18" charset="0"/>
                              <a:ea typeface="Cambria Math" panose="02040503050406030204" pitchFamily="18" charset="0"/>
                            </a:rPr>
                            <m:t>−</m:t>
                          </m:r>
                          <m:r>
                            <a:rPr lang="en-US" altLang="zh-CN" b="1" i="1" smtClean="0">
                              <a:solidFill>
                                <a:schemeClr val="tx1"/>
                              </a:solidFill>
                              <a:latin typeface="Cambria Math" panose="02040503050406030204" pitchFamily="18" charset="0"/>
                              <a:ea typeface="Cambria Math" panose="02040503050406030204" pitchFamily="18" charset="0"/>
                            </a:rPr>
                            <m:t>𝟏</m:t>
                          </m:r>
                          <m:r>
                            <a:rPr lang="en-US" altLang="zh-CN" b="1" i="1" smtClean="0">
                              <a:solidFill>
                                <a:schemeClr val="tx1"/>
                              </a:solidFill>
                              <a:latin typeface="Cambria Math" panose="02040503050406030204" pitchFamily="18" charset="0"/>
                            </a:rPr>
                            <m:t>)</m:t>
                          </m:r>
                        </m:e>
                        <m:sup>
                          <m:r>
                            <a:rPr lang="en-US" altLang="zh-CN" b="1" i="1" smtClean="0">
                              <a:solidFill>
                                <a:schemeClr val="tx1"/>
                              </a:solidFill>
                              <a:latin typeface="Cambria Math" panose="02040503050406030204" pitchFamily="18" charset="0"/>
                            </a:rPr>
                            <m:t>𝟐</m:t>
                          </m:r>
                        </m:sup>
                      </m:sSup>
                      <m:r>
                        <a:rPr lang="en-US" altLang="zh-CN" b="1" i="1" smtClean="0">
                          <a:solidFill>
                            <a:schemeClr val="tx1"/>
                          </a:solidFill>
                          <a:latin typeface="Cambria Math" panose="02040503050406030204" pitchFamily="18" charset="0"/>
                        </a:rPr>
                        <m:t>=</m:t>
                      </m:r>
                      <m:r>
                        <a:rPr lang="en-US" altLang="zh-CN" b="1" i="1" smtClean="0">
                          <a:solidFill>
                            <a:srgbClr val="00B0F0"/>
                          </a:solidFill>
                          <a:latin typeface="Cambria Math" panose="02040503050406030204" pitchFamily="18" charset="0"/>
                        </a:rPr>
                        <m:t>𝟑</m:t>
                      </m:r>
                      <m:r>
                        <a:rPr lang="en-US" altLang="zh-CN" b="1" i="1" smtClean="0">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𝟓𝟒</m:t>
                      </m:r>
                    </m:oMath>
                  </m:oMathPara>
                </a14:m>
                <a:endParaRPr lang="zh-CN" altLang="en-US">
                  <a:solidFill>
                    <a:schemeClr val="tx1"/>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726927" cy="7434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𝟐</m:t>
                      </m:r>
                      <m:r>
                        <a:rPr lang="en-US" altLang="zh-CN" b="1" i="1" smtClean="0">
                          <a:latin typeface="Cambria Math" panose="02040503050406030204" pitchFamily="18" charset="0"/>
                        </a:rPr>
                        <m:t>.</m:t>
                      </m:r>
                      <m:r>
                        <a:rPr lang="en-US" altLang="zh-CN" b="1" i="1" smtClean="0">
                          <a:latin typeface="Cambria Math" panose="02040503050406030204" pitchFamily="18" charset="0"/>
                        </a:rPr>
                        <m:t>𝟓𝟒</m:t>
                      </m:r>
                      <m:r>
                        <a:rPr lang="en-US" altLang="zh-CN" b="1"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𝟐</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𝟎</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𝟗</m:t>
                          </m:r>
                          <m:r>
                            <a:rPr lang="en-US" altLang="zh-CN" b="1" i="1" smtClean="0">
                              <a:latin typeface="Cambria Math" panose="02040503050406030204" pitchFamily="18" charset="0"/>
                              <a:ea typeface="Cambria Math" panose="02040503050406030204" pitchFamily="18" charset="0"/>
                            </a:rPr>
                            <m:t>𝟒</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𝟏</m:t>
                          </m:r>
                          <m:r>
                            <a:rPr lang="en-US" altLang="zh-CN" i="1">
                              <a:latin typeface="Cambria Math" panose="02040503050406030204" pitchFamily="18" charset="0"/>
                            </a:rPr>
                            <m:t>)</m:t>
                          </m:r>
                        </m:e>
                        <m:sup>
                          <m:r>
                            <a:rPr lang="en-US" altLang="zh-CN" i="1">
                              <a:latin typeface="Cambria Math" panose="02040503050406030204" pitchFamily="18" charset="0"/>
                            </a:rPr>
                            <m:t>𝟐</m:t>
                          </m:r>
                        </m:sup>
                      </m:sSup>
                      <m:r>
                        <a:rPr lang="en-US" altLang="zh-CN" i="1">
                          <a:latin typeface="Cambria Math" panose="02040503050406030204" pitchFamily="18" charset="0"/>
                        </a:rPr>
                        <m:t>=</m:t>
                      </m:r>
                      <m:r>
                        <a:rPr lang="en-US" altLang="zh-CN" i="1" smtClean="0">
                          <a:solidFill>
                            <a:srgbClr val="00B0F0"/>
                          </a:solidFill>
                          <a:latin typeface="Cambria Math" panose="02040503050406030204" pitchFamily="18" charset="0"/>
                        </a:rPr>
                        <m:t>𝟑</m:t>
                      </m:r>
                      <m:r>
                        <a:rPr lang="en-US" altLang="zh-CN" i="1" smtClean="0">
                          <a:solidFill>
                            <a:srgbClr val="00B0F0"/>
                          </a:solidFill>
                          <a:latin typeface="Cambria Math" panose="02040503050406030204" pitchFamily="18" charset="0"/>
                        </a:rPr>
                        <m:t>.</m:t>
                      </m:r>
                      <m:r>
                        <a:rPr lang="en-US" altLang="zh-CN" b="1" i="1" smtClean="0">
                          <a:solidFill>
                            <a:srgbClr val="00B0F0"/>
                          </a:solidFill>
                          <a:latin typeface="Cambria Math" panose="02040503050406030204" pitchFamily="18" charset="0"/>
                        </a:rPr>
                        <m:t>𝟑𝟏</m:t>
                      </m:r>
                    </m:oMath>
                  </m:oMathPara>
                </a14:m>
                <a:endParaRPr lang="zh-CN" altLang="en-US"/>
              </a:p>
              <a:p>
                <a:endParaRPr lang="zh-CN" altLang="en-US"/>
              </a:p>
              <a:p>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726927" cy="743473"/>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rgbClr val="00B0F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1" name="矩形标注 60"/>
              <p:cNvSpPr>
                <a:spLocks noChangeArrowheads="1"/>
              </p:cNvSpPr>
              <p:nvPr/>
            </p:nvSpPr>
            <p:spPr bwMode="auto">
              <a:xfrm>
                <a:off x="3436618" y="5070654"/>
                <a:ext cx="2576555" cy="374400"/>
              </a:xfrm>
              <a:prstGeom prst="wedgeRectCallout">
                <a:avLst>
                  <a:gd name="adj1" fmla="val -18009"/>
                  <a:gd name="adj2" fmla="val -75220"/>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𝟐</m:t>
                        </m:r>
                      </m:sub>
                    </m:sSub>
                  </m:oMath>
                </a14:m>
                <a:r>
                  <a:rPr lang="en-US" altLang="zh-CN" sz="1600" dirty="0">
                    <a:cs typeface="ＭＳ Ｐゴシック" charset="-128"/>
                  </a:rPr>
                  <a:t> </a:t>
                </a:r>
                <a:r>
                  <a:rPr lang="en-US" altLang="zh-CN" sz="1600">
                    <a:cs typeface="ＭＳ Ｐゴシック" charset="-128"/>
                  </a:rPr>
                  <a:t>is completed.</a:t>
                </a:r>
                <a:endParaRPr lang="en-US" altLang="zh-CN" sz="1600" dirty="0">
                  <a:cs typeface="ＭＳ Ｐゴシック" charset="-128"/>
                </a:endParaRPr>
              </a:p>
            </p:txBody>
          </p:sp>
        </mc:Choice>
        <mc:Fallback xmlns="">
          <p:sp>
            <p:nvSpPr>
              <p:cNvPr id="61" name="矩形标注 60"/>
              <p:cNvSpPr>
                <a:spLocks noRot="1" noChangeAspect="1" noMove="1" noResize="1" noEditPoints="1" noAdjustHandles="1" noChangeArrowheads="1" noChangeShapeType="1" noTextEdit="1"/>
              </p:cNvSpPr>
              <p:nvPr/>
            </p:nvSpPr>
            <p:spPr bwMode="auto">
              <a:xfrm>
                <a:off x="3436618" y="5070654"/>
                <a:ext cx="2576555" cy="374400"/>
              </a:xfrm>
              <a:prstGeom prst="wedgeRectCallout">
                <a:avLst>
                  <a:gd name="adj1" fmla="val -18009"/>
                  <a:gd name="adj2" fmla="val -75220"/>
                </a:avLst>
              </a:prstGeom>
              <a:blipFill rotWithShape="0">
                <a:blip r:embed="rId19"/>
                <a:stretch>
                  <a:fillRect b="-909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标注 61"/>
              <p:cNvSpPr>
                <a:spLocks noChangeArrowheads="1"/>
              </p:cNvSpPr>
              <p:nvPr/>
            </p:nvSpPr>
            <p:spPr bwMode="auto">
              <a:xfrm>
                <a:off x="3436618" y="6061509"/>
                <a:ext cx="2576555" cy="374400"/>
              </a:xfrm>
              <a:prstGeom prst="wedgeRectCallout">
                <a:avLst>
                  <a:gd name="adj1" fmla="val -18009"/>
                  <a:gd name="adj2" fmla="val -75220"/>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𝟑</m:t>
                        </m:r>
                      </m:sub>
                    </m:sSub>
                  </m:oMath>
                </a14:m>
                <a:r>
                  <a:rPr lang="en-US" altLang="zh-CN" sz="1600" dirty="0">
                    <a:cs typeface="ＭＳ Ｐゴシック" charset="-128"/>
                  </a:rPr>
                  <a:t> </a:t>
                </a:r>
                <a:r>
                  <a:rPr lang="en-US" altLang="zh-CN" sz="1600">
                    <a:cs typeface="ＭＳ Ｐゴシック" charset="-128"/>
                  </a:rPr>
                  <a:t>is completed.</a:t>
                </a:r>
                <a:endParaRPr lang="en-US" altLang="zh-CN" sz="1600" dirty="0">
                  <a:cs typeface="ＭＳ Ｐゴシック" charset="-128"/>
                </a:endParaRPr>
              </a:p>
            </p:txBody>
          </p:sp>
        </mc:Choice>
        <mc:Fallback xmlns="">
          <p:sp>
            <p:nvSpPr>
              <p:cNvPr id="62" name="矩形标注 61"/>
              <p:cNvSpPr>
                <a:spLocks noRot="1" noChangeAspect="1" noMove="1" noResize="1" noEditPoints="1" noAdjustHandles="1" noChangeArrowheads="1" noChangeShapeType="1" noTextEdit="1"/>
              </p:cNvSpPr>
              <p:nvPr/>
            </p:nvSpPr>
            <p:spPr bwMode="auto">
              <a:xfrm>
                <a:off x="3436618" y="6061509"/>
                <a:ext cx="2576555" cy="374400"/>
              </a:xfrm>
              <a:prstGeom prst="wedgeRectCallout">
                <a:avLst>
                  <a:gd name="adj1" fmla="val -18009"/>
                  <a:gd name="adj2" fmla="val -75220"/>
                </a:avLst>
              </a:prstGeom>
              <a:blipFill rotWithShape="0">
                <a:blip r:embed="rId20"/>
                <a:stretch>
                  <a:fillRect b="-7692"/>
                </a:stretch>
              </a:blipFill>
              <a:ln>
                <a:noFill/>
              </a:ln>
            </p:spPr>
            <p:txBody>
              <a:bodyPr/>
              <a:lstStyle/>
              <a:p>
                <a:r>
                  <a:rPr lang="zh-CN" altLang="en-US">
                    <a:noFill/>
                  </a:rPr>
                  <a:t> </a:t>
                </a:r>
              </a:p>
            </p:txBody>
          </p:sp>
        </mc:Fallback>
      </mc:AlternateContent>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47</a:t>
            </a:fld>
            <a:endParaRPr lang="en-US" altLang="ko-KR"/>
          </a:p>
        </p:txBody>
      </p:sp>
      <mc:AlternateContent xmlns:mc="http://schemas.openxmlformats.org/markup-compatibility/2006" xmlns:a14="http://schemas.microsoft.com/office/drawing/2010/main">
        <mc:Choice Requires="a14">
          <p:sp>
            <p:nvSpPr>
              <p:cNvPr id="60" name="内容占位符 2"/>
              <p:cNvSpPr>
                <a:spLocks noGrp="1"/>
              </p:cNvSpPr>
              <p:nvPr>
                <p:ph idx="1"/>
              </p:nvPr>
            </p:nvSpPr>
            <p:spPr>
              <a:xfrm>
                <a:off x="457200" y="980728"/>
                <a:ext cx="8363272" cy="5688360"/>
              </a:xfrm>
            </p:spPr>
            <p:txBody>
              <a:bodyPr/>
              <a:lstStyle/>
              <a:p>
                <a:r>
                  <a:rPr lang="en-US" altLang="zh-CN" sz="2800"/>
                  <a:t>Basic </a:t>
                </a:r>
                <a:r>
                  <a:rPr lang="en-US" altLang="zh-CN" sz="2800" smtClean="0"/>
                  <a:t>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&lt;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least accumulated accuracy</a:t>
                </a:r>
                <a:endParaRPr lang="en-US" altLang="zh-CN" sz="2100"/>
              </a:p>
              <a:p>
                <a:pPr lvl="2"/>
                <a:endParaRPr lang="en-US" altLang="zh-CN"/>
              </a:p>
            </p:txBody>
          </p:sp>
        </mc:Choice>
        <mc:Fallback xmlns="">
          <p:sp>
            <p:nvSpPr>
              <p:cNvPr id="60"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21"/>
                <a:stretch>
                  <a:fillRect l="-583" t="-11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9690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1775758" y="3020730"/>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 name="椭圆 5"/>
          <p:cNvSpPr/>
          <p:nvPr/>
        </p:nvSpPr>
        <p:spPr bwMode="auto">
          <a:xfrm>
            <a:off x="1775758" y="351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 name="椭圆 6"/>
          <p:cNvSpPr/>
          <p:nvPr/>
        </p:nvSpPr>
        <p:spPr bwMode="auto">
          <a:xfrm>
            <a:off x="1775758" y="4001468"/>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effectLst/>
              <a:latin typeface="Arial" charset="0"/>
              <a:ea typeface="Arial Unicode MS" pitchFamily="50" charset="-127"/>
              <a:cs typeface="Arial Unicode MS" pitchFamily="50" charset="-127"/>
            </a:endParaRPr>
          </a:p>
        </p:txBody>
      </p:sp>
      <p:sp>
        <p:nvSpPr>
          <p:cNvPr id="9" name="椭圆 8"/>
          <p:cNvSpPr/>
          <p:nvPr/>
        </p:nvSpPr>
        <p:spPr bwMode="auto">
          <a:xfrm>
            <a:off x="1775758" y="4952561"/>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 name="椭圆 9"/>
          <p:cNvSpPr/>
          <p:nvPr/>
        </p:nvSpPr>
        <p:spPr bwMode="auto">
          <a:xfrm>
            <a:off x="1775758" y="5413285"/>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p:cNvSpPr/>
          <p:nvPr/>
        </p:nvSpPr>
        <p:spPr bwMode="auto">
          <a:xfrm>
            <a:off x="1775758" y="5874009"/>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p:cNvSpPr/>
          <p:nvPr/>
        </p:nvSpPr>
        <p:spPr bwMode="auto">
          <a:xfrm>
            <a:off x="1758059" y="6326593"/>
            <a:ext cx="360000" cy="360000"/>
          </a:xfrm>
          <a:prstGeom prst="ellipse">
            <a:avLst/>
          </a:prstGeom>
          <a:solidFill>
            <a:schemeClr val="bg1">
              <a:alpha val="0"/>
            </a:schemeClr>
          </a:solidFill>
          <a:ln w="9525"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p:cNvSpPr/>
          <p:nvPr/>
        </p:nvSpPr>
        <p:spPr bwMode="auto">
          <a:xfrm>
            <a:off x="3069342" y="4637436"/>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p:cNvSpPr/>
          <p:nvPr/>
        </p:nvSpPr>
        <p:spPr bwMode="auto">
          <a:xfrm>
            <a:off x="3069342" y="5583773"/>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5" name="直接箭头连接符 14"/>
          <p:cNvCxnSpPr>
            <a:stCxn id="12" idx="6"/>
            <a:endCxn id="14" idx="2"/>
          </p:cNvCxnSpPr>
          <p:nvPr/>
        </p:nvCxnSpPr>
        <p:spPr bwMode="auto">
          <a:xfrm flipV="1">
            <a:off x="2118059" y="5763773"/>
            <a:ext cx="951283" cy="74282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6" name="直接箭头连接符 15"/>
          <p:cNvCxnSpPr>
            <a:stCxn id="5" idx="6"/>
            <a:endCxn id="14" idx="2"/>
          </p:cNvCxnSpPr>
          <p:nvPr/>
        </p:nvCxnSpPr>
        <p:spPr bwMode="auto">
          <a:xfrm>
            <a:off x="2135758" y="3200730"/>
            <a:ext cx="933584" cy="256304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7" name="直接箭头连接符 16"/>
          <p:cNvCxnSpPr>
            <a:stCxn id="6" idx="6"/>
            <a:endCxn id="14" idx="2"/>
          </p:cNvCxnSpPr>
          <p:nvPr/>
        </p:nvCxnSpPr>
        <p:spPr bwMode="auto">
          <a:xfrm>
            <a:off x="2135758" y="3691099"/>
            <a:ext cx="933584" cy="207267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19" name="直接箭头连接符 18"/>
          <p:cNvCxnSpPr>
            <a:stCxn id="8" idx="6"/>
            <a:endCxn id="45" idx="2"/>
          </p:cNvCxnSpPr>
          <p:nvPr/>
        </p:nvCxnSpPr>
        <p:spPr bwMode="auto">
          <a:xfrm flipV="1">
            <a:off x="2135758" y="3871099"/>
            <a:ext cx="933584" cy="80073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2" name="直接箭头连接符 21"/>
          <p:cNvCxnSpPr>
            <a:stCxn id="9" idx="6"/>
            <a:endCxn id="13" idx="2"/>
          </p:cNvCxnSpPr>
          <p:nvPr/>
        </p:nvCxnSpPr>
        <p:spPr bwMode="auto">
          <a:xfrm flipV="1">
            <a:off x="2135758" y="4817436"/>
            <a:ext cx="933584" cy="315125"/>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5" name="直接箭头连接符 24"/>
          <p:cNvCxnSpPr>
            <a:stCxn id="10" idx="6"/>
            <a:endCxn id="45" idx="2"/>
          </p:cNvCxnSpPr>
          <p:nvPr/>
        </p:nvCxnSpPr>
        <p:spPr bwMode="auto">
          <a:xfrm flipV="1">
            <a:off x="2135758" y="3871099"/>
            <a:ext cx="933584" cy="172218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7" name="直接箭头连接符 26"/>
          <p:cNvCxnSpPr>
            <a:stCxn id="11" idx="6"/>
            <a:endCxn id="13" idx="2"/>
          </p:cNvCxnSpPr>
          <p:nvPr/>
        </p:nvCxnSpPr>
        <p:spPr bwMode="auto">
          <a:xfrm flipV="1">
            <a:off x="2135758" y="4817436"/>
            <a:ext cx="933584" cy="1236573"/>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8" name="直接箭头连接符 27"/>
          <p:cNvCxnSpPr>
            <a:stCxn id="11" idx="6"/>
            <a:endCxn id="14" idx="2"/>
          </p:cNvCxnSpPr>
          <p:nvPr/>
        </p:nvCxnSpPr>
        <p:spPr bwMode="auto">
          <a:xfrm flipV="1">
            <a:off x="2135758" y="5763773"/>
            <a:ext cx="933584" cy="290236"/>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29" name="直接箭头连接符 28"/>
          <p:cNvCxnSpPr>
            <a:stCxn id="11" idx="6"/>
            <a:endCxn id="45" idx="2"/>
          </p:cNvCxnSpPr>
          <p:nvPr/>
        </p:nvCxnSpPr>
        <p:spPr bwMode="auto">
          <a:xfrm flipV="1">
            <a:off x="2135758" y="3871099"/>
            <a:ext cx="933584" cy="2182910"/>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0" name="直接箭头连接符 29"/>
          <p:cNvCxnSpPr>
            <a:stCxn id="12" idx="6"/>
            <a:endCxn id="45" idx="2"/>
          </p:cNvCxnSpPr>
          <p:nvPr/>
        </p:nvCxnSpPr>
        <p:spPr bwMode="auto">
          <a:xfrm flipV="1">
            <a:off x="2118059" y="3871099"/>
            <a:ext cx="951283" cy="2635494"/>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cxnSp>
        <p:nvCxnSpPr>
          <p:cNvPr id="31" name="直接箭头连接符 30"/>
          <p:cNvCxnSpPr>
            <a:stCxn id="12" idx="6"/>
            <a:endCxn id="13" idx="2"/>
          </p:cNvCxnSpPr>
          <p:nvPr/>
        </p:nvCxnSpPr>
        <p:spPr bwMode="auto">
          <a:xfrm flipV="1">
            <a:off x="2118059" y="4817436"/>
            <a:ext cx="951283" cy="1689157"/>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文本框 31"/>
              <p:cNvSpPr txBox="1"/>
              <p:nvPr/>
            </p:nvSpPr>
            <p:spPr>
              <a:xfrm>
                <a:off x="1487706" y="3534566"/>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2" name="文本框 31"/>
              <p:cNvSpPr txBox="1">
                <a:spLocks noRot="1" noChangeAspect="1" noMove="1" noResize="1" noEditPoints="1" noAdjustHandles="1" noChangeArrowheads="1" noChangeShapeType="1" noTextEdit="1"/>
              </p:cNvSpPr>
              <p:nvPr/>
            </p:nvSpPr>
            <p:spPr>
              <a:xfrm>
                <a:off x="1487706" y="3534566"/>
                <a:ext cx="936104" cy="30777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05555" y="30364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a:solidFill>
                                <a:srgbClr val="000000"/>
                              </a:solidFill>
                              <a:latin typeface="Cambria Math" panose="02040503050406030204" pitchFamily="18" charset="0"/>
                              <a:ea typeface="宋体" panose="02010600030101010101" pitchFamily="2" charset="-122"/>
                            </a:rPr>
                            <m:t>𝑤</m:t>
                          </m:r>
                        </m:e>
                        <m:sub>
                          <m:r>
                            <a:rPr lang="en-US" altLang="zh-CN" b="0" i="1">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3" name="文本框 32"/>
              <p:cNvSpPr txBox="1">
                <a:spLocks noRot="1" noChangeAspect="1" noMove="1" noResize="1" noEditPoints="1" noAdjustHandles="1" noChangeArrowheads="1" noChangeShapeType="1" noTextEdit="1"/>
              </p:cNvSpPr>
              <p:nvPr/>
            </p:nvSpPr>
            <p:spPr>
              <a:xfrm>
                <a:off x="1505555" y="3036404"/>
                <a:ext cx="936104" cy="30777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800112" y="369844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1</m:t>
                          </m:r>
                        </m:sub>
                      </m:sSub>
                    </m:oMath>
                  </m:oMathPara>
                </a14:m>
                <a:endParaRPr lang="zh-CN" altLang="en-US"/>
              </a:p>
            </p:txBody>
          </p:sp>
        </mc:Choice>
        <mc:Fallback xmlns="">
          <p:sp>
            <p:nvSpPr>
              <p:cNvPr id="34" name="文本框 33"/>
              <p:cNvSpPr txBox="1">
                <a:spLocks noRot="1" noChangeAspect="1" noMove="1" noResize="1" noEditPoints="1" noAdjustHandles="1" noChangeArrowheads="1" noChangeShapeType="1" noTextEdit="1"/>
              </p:cNvSpPr>
              <p:nvPr/>
            </p:nvSpPr>
            <p:spPr>
              <a:xfrm>
                <a:off x="2800112" y="3698447"/>
                <a:ext cx="936104" cy="30777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2781290" y="462101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2</m:t>
                          </m:r>
                        </m:sub>
                      </m:sSub>
                    </m:oMath>
                  </m:oMathPara>
                </a14:m>
                <a:endParaRPr lang="zh-CN" altLang="en-US"/>
              </a:p>
            </p:txBody>
          </p:sp>
        </mc:Choice>
        <mc:Fallback xmlns="">
          <p:sp>
            <p:nvSpPr>
              <p:cNvPr id="35" name="文本框 34"/>
              <p:cNvSpPr txBox="1">
                <a:spLocks noRot="1" noChangeAspect="1" noMove="1" noResize="1" noEditPoints="1" noAdjustHandles="1" noChangeArrowheads="1" noChangeShapeType="1" noTextEdit="1"/>
              </p:cNvSpPr>
              <p:nvPr/>
            </p:nvSpPr>
            <p:spPr>
              <a:xfrm>
                <a:off x="2781290" y="4621015"/>
                <a:ext cx="936104" cy="30777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2781290" y="560390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𝑡</m:t>
                          </m:r>
                        </m:e>
                        <m:sub>
                          <m:r>
                            <a:rPr lang="en-US" altLang="zh-CN" b="0" i="1" smtClean="0">
                              <a:solidFill>
                                <a:srgbClr val="000000"/>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6" name="文本框 35"/>
              <p:cNvSpPr txBox="1">
                <a:spLocks noRot="1" noChangeAspect="1" noMove="1" noResize="1" noEditPoints="1" noAdjustHandles="1" noChangeArrowheads="1" noChangeShapeType="1" noTextEdit="1"/>
              </p:cNvSpPr>
              <p:nvPr/>
            </p:nvSpPr>
            <p:spPr>
              <a:xfrm>
                <a:off x="2781290" y="5603905"/>
                <a:ext cx="936104" cy="30777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496556" y="4012971"/>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3</m:t>
                          </m:r>
                        </m:sub>
                      </m:sSub>
                    </m:oMath>
                  </m:oMathPara>
                </a14:m>
                <a:endParaRPr lang="zh-CN" altLang="en-US"/>
              </a:p>
            </p:txBody>
          </p:sp>
        </mc:Choice>
        <mc:Fallback xmlns="">
          <p:sp>
            <p:nvSpPr>
              <p:cNvPr id="37" name="文本框 36"/>
              <p:cNvSpPr txBox="1">
                <a:spLocks noRot="1" noChangeAspect="1" noMove="1" noResize="1" noEditPoints="1" noAdjustHandles="1" noChangeArrowheads="1" noChangeShapeType="1" noTextEdit="1"/>
              </p:cNvSpPr>
              <p:nvPr/>
            </p:nvSpPr>
            <p:spPr>
              <a:xfrm>
                <a:off x="1496556" y="4012971"/>
                <a:ext cx="936104" cy="307777"/>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1478857" y="6329185"/>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8</m:t>
                          </m:r>
                        </m:sub>
                      </m:sSub>
                    </m:oMath>
                  </m:oMathPara>
                </a14:m>
                <a:endParaRPr lang="zh-CN" altLang="en-US"/>
              </a:p>
            </p:txBody>
          </p:sp>
        </mc:Choice>
        <mc:Fallback xmlns="">
          <p:sp>
            <p:nvSpPr>
              <p:cNvPr id="38" name="文本框 37"/>
              <p:cNvSpPr txBox="1">
                <a:spLocks noRot="1" noChangeAspect="1" noMove="1" noResize="1" noEditPoints="1" noAdjustHandles="1" noChangeArrowheads="1" noChangeShapeType="1" noTextEdit="1"/>
              </p:cNvSpPr>
              <p:nvPr/>
            </p:nvSpPr>
            <p:spPr>
              <a:xfrm>
                <a:off x="1478857" y="6329185"/>
                <a:ext cx="936104" cy="30777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1502568" y="5875857"/>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95000"/>
                                </a:schemeClr>
                              </a:solidFill>
                              <a:latin typeface="Cambria Math" panose="02040503050406030204" pitchFamily="18" charset="0"/>
                              <a:ea typeface="宋体" panose="02010600030101010101" pitchFamily="2" charset="-122"/>
                            </a:rPr>
                          </m:ctrlPr>
                        </m:sSubPr>
                        <m:e>
                          <m:r>
                            <a:rPr lang="en-US" altLang="zh-CN" b="0" i="1">
                              <a:solidFill>
                                <a:schemeClr val="bg1">
                                  <a:lumMod val="95000"/>
                                </a:schemeClr>
                              </a:solidFill>
                              <a:latin typeface="Cambria Math" panose="02040503050406030204" pitchFamily="18" charset="0"/>
                              <a:ea typeface="宋体" panose="02010600030101010101" pitchFamily="2" charset="-122"/>
                            </a:rPr>
                            <m:t>𝑤</m:t>
                          </m:r>
                        </m:e>
                        <m:sub>
                          <m:r>
                            <a:rPr lang="en-US" altLang="zh-CN" b="0" i="1" smtClean="0">
                              <a:solidFill>
                                <a:schemeClr val="bg1">
                                  <a:lumMod val="95000"/>
                                </a:schemeClr>
                              </a:solidFill>
                              <a:latin typeface="Cambria Math" panose="02040503050406030204" pitchFamily="18" charset="0"/>
                              <a:ea typeface="宋体" panose="02010600030101010101" pitchFamily="2" charset="-122"/>
                            </a:rPr>
                            <m:t>7</m:t>
                          </m:r>
                        </m:sub>
                      </m:sSub>
                    </m:oMath>
                  </m:oMathPara>
                </a14:m>
                <a:endParaRPr lang="zh-CN" altLang="en-US"/>
              </a:p>
            </p:txBody>
          </p:sp>
        </mc:Choice>
        <mc:Fallback xmlns="">
          <p:sp>
            <p:nvSpPr>
              <p:cNvPr id="39" name="文本框 38"/>
              <p:cNvSpPr txBox="1">
                <a:spLocks noRot="1" noChangeAspect="1" noMove="1" noResize="1" noEditPoints="1" noAdjustHandles="1" noChangeArrowheads="1" noChangeShapeType="1" noTextEdit="1"/>
              </p:cNvSpPr>
              <p:nvPr/>
            </p:nvSpPr>
            <p:spPr>
              <a:xfrm>
                <a:off x="1502568" y="5875857"/>
                <a:ext cx="936104" cy="307777"/>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1505555" y="544081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6</m:t>
                          </m:r>
                        </m:sub>
                      </m:sSub>
                    </m:oMath>
                  </m:oMathPara>
                </a14:m>
                <a:endParaRPr lang="zh-CN" altLang="en-US"/>
              </a:p>
            </p:txBody>
          </p:sp>
        </mc:Choice>
        <mc:Fallback xmlns="">
          <p:sp>
            <p:nvSpPr>
              <p:cNvPr id="40" name="文本框 39"/>
              <p:cNvSpPr txBox="1">
                <a:spLocks noRot="1" noChangeAspect="1" noMove="1" noResize="1" noEditPoints="1" noAdjustHandles="1" noChangeArrowheads="1" noChangeShapeType="1" noTextEdit="1"/>
              </p:cNvSpPr>
              <p:nvPr/>
            </p:nvSpPr>
            <p:spPr>
              <a:xfrm>
                <a:off x="1505555" y="5440814"/>
                <a:ext cx="936104" cy="307777"/>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1487706" y="497730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5</m:t>
                          </m:r>
                        </m:sub>
                      </m:sSub>
                    </m:oMath>
                  </m:oMathPara>
                </a14:m>
                <a:endParaRPr lang="zh-CN" altLang="en-US">
                  <a:solidFill>
                    <a:schemeClr val="tx1"/>
                  </a:solidFill>
                </a:endParaRPr>
              </a:p>
            </p:txBody>
          </p:sp>
        </mc:Choice>
        <mc:Fallback xmlns="">
          <p:sp>
            <p:nvSpPr>
              <p:cNvPr id="41" name="文本框 40"/>
              <p:cNvSpPr txBox="1">
                <a:spLocks noRot="1" noChangeAspect="1" noMove="1" noResize="1" noEditPoints="1" noAdjustHandles="1" noChangeArrowheads="1" noChangeShapeType="1" noTextEdit="1"/>
              </p:cNvSpPr>
              <p:nvPr/>
            </p:nvSpPr>
            <p:spPr>
              <a:xfrm>
                <a:off x="1487706" y="4977304"/>
                <a:ext cx="936104" cy="3077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1484234" y="4485074"/>
                <a:ext cx="9361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𝑤</m:t>
                          </m:r>
                        </m:e>
                        <m:sub>
                          <m:r>
                            <a:rPr lang="en-US" altLang="zh-CN" b="0" i="1" smtClean="0">
                              <a:solidFill>
                                <a:schemeClr val="tx1"/>
                              </a:solidFill>
                              <a:latin typeface="Cambria Math" panose="02040503050406030204" pitchFamily="18" charset="0"/>
                              <a:ea typeface="宋体" panose="02010600030101010101" pitchFamily="2" charset="-122"/>
                            </a:rPr>
                            <m:t>4</m:t>
                          </m:r>
                        </m:sub>
                      </m:sSub>
                    </m:oMath>
                  </m:oMathPara>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nvSpPr>
            <p:spPr>
              <a:xfrm>
                <a:off x="1484234" y="4485074"/>
                <a:ext cx="936104" cy="307777"/>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extLst>
                  <p:ext uri="{D42A27DB-BD31-4B8C-83A1-F6EECF244321}">
                    <p14:modId xmlns:p14="http://schemas.microsoft.com/office/powerpoint/2010/main" val="19493790"/>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extLst>
                        <a:ext uri="{9D8B030D-6E8A-4147-A177-3AD203B41FA5}">
                          <a16:colId xmlns="" xmlns:a16="http://schemas.microsoft.com/office/drawing/2014/main" val="20000"/>
                        </a:ext>
                      </a:extLst>
                    </a:gridCol>
                    <a:gridCol w="632265">
                      <a:extLst>
                        <a:ext uri="{9D8B030D-6E8A-4147-A177-3AD203B41FA5}">
                          <a16:colId xmlns="" xmlns:a16="http://schemas.microsoft.com/office/drawing/2014/main" val="20001"/>
                        </a:ext>
                      </a:extLst>
                    </a:gridCol>
                    <a:gridCol w="632265">
                      <a:extLst>
                        <a:ext uri="{9D8B030D-6E8A-4147-A177-3AD203B41FA5}">
                          <a16:colId xmlns="" xmlns:a16="http://schemas.microsoft.com/office/drawing/2014/main" val="20002"/>
                        </a:ext>
                      </a:extLst>
                    </a:gridCol>
                    <a:gridCol w="632265">
                      <a:extLst>
                        <a:ext uri="{9D8B030D-6E8A-4147-A177-3AD203B41FA5}">
                          <a16:colId xmlns=""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𝟑</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𝟒</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𝒘</m:t>
                                    </m:r>
                                  </m:e>
                                  <m:sub>
                                    <m:r>
                                      <a:rPr lang="en-US" altLang="zh-CN" b="1" i="1" smtClean="0">
                                        <a:solidFill>
                                          <a:schemeClr val="tx1"/>
                                        </a:solidFill>
                                        <a:latin typeface="Cambria Math" panose="02040503050406030204" pitchFamily="18" charset="0"/>
                                      </a:rPr>
                                      <m:t>𝟔</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 xmlns:a16="http://schemas.microsoft.com/office/drawing/2014/main" val="1000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𝟕</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lumMod val="85000"/>
                                          </a:schemeClr>
                                        </a:solidFill>
                                        <a:latin typeface="Cambria Math" panose="02040503050406030204" pitchFamily="18" charset="0"/>
                                      </a:rPr>
                                    </m:ctrlPr>
                                  </m:sSubPr>
                                  <m:e>
                                    <m:r>
                                      <a:rPr lang="en-US" altLang="zh-CN" b="1" i="1" smtClean="0">
                                        <a:solidFill>
                                          <a:schemeClr val="bg1">
                                            <a:lumMod val="85000"/>
                                          </a:schemeClr>
                                        </a:solidFill>
                                        <a:latin typeface="Cambria Math" panose="02040503050406030204" pitchFamily="18" charset="0"/>
                                      </a:rPr>
                                      <m:t>𝒘</m:t>
                                    </m:r>
                                  </m:e>
                                  <m:sub>
                                    <m:r>
                                      <a:rPr lang="en-US" altLang="zh-CN" b="1" i="1" smtClean="0">
                                        <a:solidFill>
                                          <a:schemeClr val="bg1">
                                            <a:lumMod val="85000"/>
                                          </a:schemeClr>
                                        </a:solidFill>
                                        <a:latin typeface="Cambria Math" panose="02040503050406030204" pitchFamily="18" charset="0"/>
                                      </a:rPr>
                                      <m:t>𝟖</m:t>
                                    </m:r>
                                  </m:sub>
                                </m:sSub>
                              </m:oMath>
                            </m:oMathPara>
                          </a14:m>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19493790"/>
                  </p:ext>
                </p:extLst>
              </p:nvPr>
            </p:nvGraphicFramePr>
            <p:xfrm>
              <a:off x="6349022" y="3298583"/>
              <a:ext cx="2529060" cy="3337560"/>
            </p:xfrm>
            <a:graphic>
              <a:graphicData uri="http://schemas.openxmlformats.org/drawingml/2006/table">
                <a:tbl>
                  <a:tblPr firstRow="1" bandRow="1">
                    <a:tableStyleId>{5C22544A-7EE6-4342-B048-85BDC9FD1C3A}</a:tableStyleId>
                  </a:tblPr>
                  <a:tblGrid>
                    <a:gridCol w="632265"/>
                    <a:gridCol w="632265"/>
                    <a:gridCol w="632265"/>
                    <a:gridCol w="632265"/>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100962" t="-1639" r="-2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200962" t="-1639" r="-101923" b="-82295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300962" t="-1639" r="-1923" b="-822951"/>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101639" r="-301923" b="-722951"/>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201639" r="-301923" b="-6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301639" r="-301923" b="-522951"/>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0.96</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408333" r="-301923" b="-431667"/>
                          </a:stretch>
                        </a:blip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0.98</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0.98</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500000" r="-301923" b="-3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mtClean="0">
                              <a:solidFill>
                                <a:schemeClr val="tx1"/>
                              </a:solidFill>
                            </a:rPr>
                            <a:t>0.94</a:t>
                          </a:r>
                          <a:endParaRPr lang="zh-CN" altLang="en-US"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600000" r="-301923" b="-224590"/>
                          </a:stretch>
                        </a:blip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tx1"/>
                              </a:solidFill>
                            </a:rPr>
                            <a:t>0.96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mtClean="0">
                              <a:solidFill>
                                <a:schemeClr val="tx1"/>
                              </a:solidFill>
                            </a:rPr>
                            <a:t>0.94</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700000" r="-301923" b="-1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5"/>
                          <a:stretch>
                            <a:fillRect l="-962" t="-800000" r="-301923" b="-24590"/>
                          </a:stretch>
                        </a:blip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0.94</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mtClean="0">
                              <a:solidFill>
                                <a:schemeClr val="bg1">
                                  <a:lumMod val="85000"/>
                                </a:schemeClr>
                              </a:solidFill>
                            </a:rPr>
                            <a:t>0.96</a:t>
                          </a:r>
                          <a:endParaRPr lang="zh-CN" altLang="en-US">
                            <a:solidFill>
                              <a:schemeClr val="bg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44" name="文本框 43"/>
          <p:cNvSpPr txBox="1"/>
          <p:nvPr/>
        </p:nvSpPr>
        <p:spPr>
          <a:xfrm>
            <a:off x="3500851" y="3072953"/>
            <a:ext cx="2576555" cy="307777"/>
          </a:xfrm>
          <a:prstGeom prst="rect">
            <a:avLst/>
          </a:prstGeom>
          <a:noFill/>
        </p:spPr>
        <p:txBody>
          <a:bodyPr wrap="square" rtlCol="0">
            <a:spAutoFit/>
          </a:bodyPr>
          <a:lstStyle/>
          <a:p>
            <a:r>
              <a:rPr lang="en-US" altLang="zh-CN"/>
              <a:t>Accumulated Accuracy(S[j])</a:t>
            </a:r>
            <a:endParaRPr lang="zh-CN" altLang="en-US"/>
          </a:p>
        </p:txBody>
      </p:sp>
      <p:sp>
        <p:nvSpPr>
          <p:cNvPr id="45" name="椭圆 44"/>
          <p:cNvSpPr/>
          <p:nvPr/>
        </p:nvSpPr>
        <p:spPr bwMode="auto">
          <a:xfrm>
            <a:off x="3069342" y="3691099"/>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46" name="直接箭头连接符 45"/>
          <p:cNvCxnSpPr>
            <a:stCxn id="5" idx="6"/>
            <a:endCxn id="45" idx="2"/>
          </p:cNvCxnSpPr>
          <p:nvPr/>
        </p:nvCxnSpPr>
        <p:spPr bwMode="auto">
          <a:xfrm>
            <a:off x="2135758" y="3200730"/>
            <a:ext cx="933584" cy="67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 name="文本框 47"/>
              <p:cNvSpPr txBox="1"/>
              <p:nvPr/>
            </p:nvSpPr>
            <p:spPr>
              <a:xfrm>
                <a:off x="3472016" y="3725781"/>
                <a:ext cx="2756168"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𝟑</m:t>
                      </m:r>
                      <m:r>
                        <a:rPr lang="en-US" altLang="zh-CN" b="1" i="1" smtClean="0">
                          <a:latin typeface="Cambria Math" panose="02040503050406030204" pitchFamily="18" charset="0"/>
                        </a:rPr>
                        <m:t>.</m:t>
                      </m:r>
                      <m:r>
                        <a:rPr lang="en-US" altLang="zh-CN" b="1" i="1" smtClean="0">
                          <a:latin typeface="Cambria Math" panose="02040503050406030204" pitchFamily="18" charset="0"/>
                        </a:rPr>
                        <m:t>𝟓𝟒</m:t>
                      </m:r>
                    </m:oMath>
                  </m:oMathPara>
                </a14:m>
                <a:endParaRPr lang="zh-CN" altLang="en-US">
                  <a:solidFill>
                    <a:schemeClr val="tx1"/>
                  </a:solidFill>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3472016" y="3725781"/>
                <a:ext cx="2756168" cy="312586"/>
              </a:xfrm>
              <a:prstGeom prst="rect">
                <a:avLst/>
              </a:prstGeom>
              <a:blipFill rotWithShape="0">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3476209" y="4664843"/>
                <a:ext cx="2823983" cy="3125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1" i="1" smtClean="0">
                          <a:solidFill>
                            <a:schemeClr val="tx1"/>
                          </a:solidFill>
                          <a:latin typeface="Cambria Math" panose="02040503050406030204" pitchFamily="18" charset="0"/>
                        </a:rPr>
                        <m:t>𝟑</m:t>
                      </m:r>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𝟓𝟒</m:t>
                      </m:r>
                    </m:oMath>
                  </m:oMathPara>
                </a14:m>
                <a:endParaRPr lang="zh-CN" altLang="en-US">
                  <a:solidFill>
                    <a:schemeClr val="tx1"/>
                  </a:solidFill>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3476209" y="4664843"/>
                <a:ext cx="2823983" cy="312586"/>
              </a:xfrm>
              <a:prstGeom prst="rect">
                <a:avLst/>
              </a:prstGeom>
              <a:blipFill rotWithShape="0">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3501257" y="5627594"/>
                <a:ext cx="2726927" cy="7434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i="1" smtClean="0">
                          <a:solidFill>
                            <a:schemeClr val="tx1"/>
                          </a:solidFill>
                          <a:latin typeface="Cambria Math" panose="02040503050406030204" pitchFamily="18" charset="0"/>
                        </a:rPr>
                        <m:t>𝟑</m:t>
                      </m:r>
                      <m:r>
                        <a:rPr lang="en-US" altLang="zh-CN"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𝟑𝟏</m:t>
                      </m:r>
                    </m:oMath>
                  </m:oMathPara>
                </a14:m>
                <a:endParaRPr lang="zh-CN" altLang="en-US">
                  <a:solidFill>
                    <a:schemeClr val="tx1"/>
                  </a:solidFill>
                </a:endParaRPr>
              </a:p>
              <a:p>
                <a:endParaRPr lang="zh-CN" altLang="en-US"/>
              </a:p>
              <a:p>
                <a:endParaRPr lang="zh-CN" altLang="en-US">
                  <a:solidFill>
                    <a:srgbClr val="00B0F0"/>
                  </a:solidFill>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3501257" y="5627594"/>
                <a:ext cx="2726927" cy="743473"/>
              </a:xfrm>
              <a:prstGeom prst="rect">
                <a:avLst/>
              </a:prstGeom>
              <a:blipFill rotWithShape="0">
                <a:blip r:embed="rId18"/>
                <a:stretch>
                  <a:fillRect/>
                </a:stretch>
              </a:blipFill>
            </p:spPr>
            <p:txBody>
              <a:bodyPr/>
              <a:lstStyle/>
              <a:p>
                <a:r>
                  <a:rPr lang="zh-CN" altLang="en-US">
                    <a:noFill/>
                  </a:rPr>
                  <a:t> </a:t>
                </a:r>
              </a:p>
            </p:txBody>
          </p:sp>
        </mc:Fallback>
      </mc:AlternateContent>
      <p:cxnSp>
        <p:nvCxnSpPr>
          <p:cNvPr id="51" name="直接箭头连接符 50"/>
          <p:cNvCxnSpPr>
            <a:stCxn id="6" idx="6"/>
            <a:endCxn id="45" idx="2"/>
          </p:cNvCxnSpPr>
          <p:nvPr/>
        </p:nvCxnSpPr>
        <p:spPr bwMode="auto">
          <a:xfrm>
            <a:off x="2135758" y="3691099"/>
            <a:ext cx="933584" cy="180000"/>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3" name="直接箭头连接符 52"/>
          <p:cNvCxnSpPr>
            <a:stCxn id="7" idx="6"/>
            <a:endCxn id="45" idx="2"/>
          </p:cNvCxnSpPr>
          <p:nvPr/>
        </p:nvCxnSpPr>
        <p:spPr bwMode="auto">
          <a:xfrm flipV="1">
            <a:off x="2135758" y="3871099"/>
            <a:ext cx="933584" cy="31036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5" name="直接箭头连接符 54"/>
          <p:cNvCxnSpPr>
            <a:stCxn id="7" idx="6"/>
            <a:endCxn id="13" idx="2"/>
          </p:cNvCxnSpPr>
          <p:nvPr/>
        </p:nvCxnSpPr>
        <p:spPr bwMode="auto">
          <a:xfrm>
            <a:off x="2135758" y="4181468"/>
            <a:ext cx="933584" cy="635968"/>
          </a:xfrm>
          <a:prstGeom prst="straightConnector1">
            <a:avLst/>
          </a:prstGeom>
          <a:solidFill>
            <a:srgbClr val="C0C0C0">
              <a:alpha val="0"/>
            </a:srgbClr>
          </a:solidFill>
          <a:ln w="19050" cap="flat" cmpd="sng" algn="ctr">
            <a:solidFill>
              <a:schemeClr val="bg1">
                <a:lumMod val="95000"/>
              </a:schemeClr>
            </a:solidFill>
            <a:prstDash val="solid"/>
            <a:round/>
            <a:headEnd type="none" w="med" len="med"/>
            <a:tailEnd type="triangle"/>
          </a:ln>
          <a:effectLst/>
        </p:spPr>
      </p:cxnSp>
      <p:sp>
        <p:nvSpPr>
          <p:cNvPr id="58" name="文本框 57"/>
          <p:cNvSpPr txBox="1"/>
          <p:nvPr/>
        </p:nvSpPr>
        <p:spPr>
          <a:xfrm>
            <a:off x="6315925" y="2727642"/>
            <a:ext cx="2648563" cy="523220"/>
          </a:xfrm>
          <a:prstGeom prst="rect">
            <a:avLst/>
          </a:prstGeom>
          <a:noFill/>
        </p:spPr>
        <p:txBody>
          <a:bodyPr wrap="square" rtlCol="0">
            <a:spAutoFit/>
          </a:bodyPr>
          <a:lstStyle/>
          <a:p>
            <a:pPr algn="ctr"/>
            <a:r>
              <a:rPr lang="en-US" altLang="zh-CN"/>
              <a:t>TABLE I. Predicted accuracy between tasks and workers</a:t>
            </a:r>
            <a:endParaRPr lang="zh-CN" altLang="en-US"/>
          </a:p>
        </p:txBody>
      </p:sp>
      <p:sp>
        <p:nvSpPr>
          <p:cNvPr id="59" name="标题 1"/>
          <p:cNvSpPr>
            <a:spLocks noGrp="1"/>
          </p:cNvSpPr>
          <p:nvPr>
            <p:ph type="title"/>
          </p:nvPr>
        </p:nvSpPr>
        <p:spPr>
          <a:xfrm>
            <a:off x="138336" y="115888"/>
            <a:ext cx="8867328" cy="714375"/>
          </a:xfrm>
        </p:spPr>
        <p:txBody>
          <a:bodyPr/>
          <a:lstStyle/>
          <a:p>
            <a:pPr algn="ctr"/>
            <a:r>
              <a:rPr lang="en-US" altLang="zh-CN"/>
              <a:t>Optimized Greedy Algorithm</a:t>
            </a:r>
            <a:endParaRPr lang="zh-CN" altLang="en-US"/>
          </a:p>
        </p:txBody>
      </p:sp>
      <p:cxnSp>
        <p:nvCxnSpPr>
          <p:cNvPr id="54" name="直接箭头连接符 53"/>
          <p:cNvCxnSpPr>
            <a:stCxn id="7" idx="6"/>
            <a:endCxn id="14" idx="2"/>
          </p:cNvCxnSpPr>
          <p:nvPr/>
        </p:nvCxnSpPr>
        <p:spPr bwMode="auto">
          <a:xfrm>
            <a:off x="2135758" y="4181468"/>
            <a:ext cx="933584" cy="1582305"/>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52" name="直接箭头连接符 51"/>
          <p:cNvCxnSpPr>
            <a:stCxn id="6" idx="6"/>
            <a:endCxn id="13" idx="2"/>
          </p:cNvCxnSpPr>
          <p:nvPr/>
        </p:nvCxnSpPr>
        <p:spPr bwMode="auto">
          <a:xfrm>
            <a:off x="2135758" y="3691099"/>
            <a:ext cx="933584" cy="1126337"/>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47" name="直接箭头连接符 46"/>
          <p:cNvCxnSpPr>
            <a:stCxn id="5" idx="6"/>
            <a:endCxn id="13" idx="2"/>
          </p:cNvCxnSpPr>
          <p:nvPr/>
        </p:nvCxnSpPr>
        <p:spPr bwMode="auto">
          <a:xfrm>
            <a:off x="2135758" y="3200730"/>
            <a:ext cx="933584" cy="161670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sp>
        <p:nvSpPr>
          <p:cNvPr id="8" name="椭圆 7"/>
          <p:cNvSpPr/>
          <p:nvPr/>
        </p:nvSpPr>
        <p:spPr bwMode="auto">
          <a:xfrm>
            <a:off x="1775758" y="4491837"/>
            <a:ext cx="360000" cy="360000"/>
          </a:xfrm>
          <a:prstGeom prst="ellipse">
            <a:avLst/>
          </a:prstGeom>
          <a:solidFill>
            <a:schemeClr val="bg1">
              <a:alpha val="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18" name="直接箭头连接符 17"/>
          <p:cNvCxnSpPr>
            <a:stCxn id="8" idx="6"/>
            <a:endCxn id="13" idx="2"/>
          </p:cNvCxnSpPr>
          <p:nvPr/>
        </p:nvCxnSpPr>
        <p:spPr bwMode="auto">
          <a:xfrm>
            <a:off x="2135758" y="4671837"/>
            <a:ext cx="933584" cy="14559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0" name="直接箭头连接符 19"/>
          <p:cNvCxnSpPr>
            <a:stCxn id="8" idx="6"/>
            <a:endCxn id="14" idx="2"/>
          </p:cNvCxnSpPr>
          <p:nvPr/>
        </p:nvCxnSpPr>
        <p:spPr bwMode="auto">
          <a:xfrm>
            <a:off x="2135758" y="4671837"/>
            <a:ext cx="933584" cy="1091936"/>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1" name="直接箭头连接符 20"/>
          <p:cNvCxnSpPr>
            <a:stCxn id="9" idx="6"/>
            <a:endCxn id="45" idx="2"/>
          </p:cNvCxnSpPr>
          <p:nvPr/>
        </p:nvCxnSpPr>
        <p:spPr bwMode="auto">
          <a:xfrm flipV="1">
            <a:off x="2135758" y="3871099"/>
            <a:ext cx="933584" cy="1261462"/>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3" name="直接箭头连接符 22"/>
          <p:cNvCxnSpPr>
            <a:stCxn id="9" idx="6"/>
            <a:endCxn id="14" idx="2"/>
          </p:cNvCxnSpPr>
          <p:nvPr/>
        </p:nvCxnSpPr>
        <p:spPr bwMode="auto">
          <a:xfrm>
            <a:off x="2135758" y="5132561"/>
            <a:ext cx="933584" cy="631212"/>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4" name="直接箭头连接符 23"/>
          <p:cNvCxnSpPr>
            <a:stCxn id="10" idx="6"/>
            <a:endCxn id="13" idx="2"/>
          </p:cNvCxnSpPr>
          <p:nvPr/>
        </p:nvCxnSpPr>
        <p:spPr bwMode="auto">
          <a:xfrm flipV="1">
            <a:off x="2135758" y="4817436"/>
            <a:ext cx="933584" cy="775849"/>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p:cxnSp>
        <p:nvCxnSpPr>
          <p:cNvPr id="26" name="直接箭头连接符 25"/>
          <p:cNvCxnSpPr>
            <a:stCxn id="10" idx="6"/>
            <a:endCxn id="14" idx="2"/>
          </p:cNvCxnSpPr>
          <p:nvPr/>
        </p:nvCxnSpPr>
        <p:spPr bwMode="auto">
          <a:xfrm>
            <a:off x="2135758" y="5593285"/>
            <a:ext cx="933584" cy="170488"/>
          </a:xfrm>
          <a:prstGeom prst="straightConnector1">
            <a:avLst/>
          </a:prstGeom>
          <a:solidFill>
            <a:srgbClr val="C0C0C0">
              <a:alpha val="0"/>
            </a:srgbClr>
          </a:solidFill>
          <a:ln w="190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0" name="矩形标注 59"/>
              <p:cNvSpPr>
                <a:spLocks noChangeArrowheads="1"/>
              </p:cNvSpPr>
              <p:nvPr/>
            </p:nvSpPr>
            <p:spPr bwMode="auto">
              <a:xfrm>
                <a:off x="1203764" y="6044497"/>
                <a:ext cx="4536504" cy="689002"/>
              </a:xfrm>
              <a:prstGeom prst="wedgeRectCallout">
                <a:avLst>
                  <a:gd name="adj1" fmla="val -23706"/>
                  <a:gd name="adj2" fmla="val -81005"/>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𝟏</m:t>
                        </m:r>
                      </m:sub>
                    </m:sSub>
                  </m:oMath>
                </a14:m>
                <a:r>
                  <a:rPr lang="en-US" altLang="zh-CN" sz="1600">
                    <a:cs typeface="ＭＳ Ｐゴシック" charset="-128"/>
                  </a:rPr>
                  <a:t>,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𝟐</m:t>
                        </m:r>
                      </m:sub>
                    </m:sSub>
                  </m:oMath>
                </a14:m>
                <a:r>
                  <a:rPr lang="en-US" altLang="zh-CN" sz="1600" dirty="0">
                    <a:cs typeface="ＭＳ Ｐゴシック" charset="-128"/>
                  </a:rPr>
                  <a:t> </a:t>
                </a:r>
                <a:r>
                  <a:rPr lang="en-US" altLang="zh-CN" sz="1600">
                    <a:cs typeface="ＭＳ Ｐゴシック" charset="-128"/>
                  </a:rPr>
                  <a:t>and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1" i="1" smtClean="0">
                            <a:latin typeface="Cambria Math" panose="02040503050406030204" pitchFamily="18" charset="0"/>
                          </a:rPr>
                          <m:t>𝒕</m:t>
                        </m:r>
                      </m:e>
                      <m:sub>
                        <m:r>
                          <a:rPr lang="en-US" altLang="zh-CN" sz="1600" b="1" i="1" smtClean="0">
                            <a:latin typeface="Cambria Math" panose="02040503050406030204" pitchFamily="18" charset="0"/>
                          </a:rPr>
                          <m:t>𝟑</m:t>
                        </m:r>
                      </m:sub>
                    </m:sSub>
                  </m:oMath>
                </a14:m>
                <a:r>
                  <a:rPr lang="en-US" altLang="zh-CN" sz="1600" dirty="0">
                    <a:cs typeface="ＭＳ Ｐゴシック" charset="-128"/>
                  </a:rPr>
                  <a:t> </a:t>
                </a:r>
                <a:r>
                  <a:rPr lang="en-US" altLang="zh-CN" sz="1600">
                    <a:cs typeface="ＭＳ Ｐゴシック" charset="-128"/>
                  </a:rPr>
                  <a:t>are all completed. Then</a:t>
                </a:r>
              </a:p>
              <a:p>
                <a:pPr algn="just" eaLnBrk="1" hangingPunct="1">
                  <a:buNone/>
                </a:pPr>
                <a:r>
                  <a:rPr lang="en-US" altLang="zh-CN" sz="2400" smtClean="0">
                    <a:solidFill>
                      <a:schemeClr val="tx1"/>
                    </a:solidFill>
                    <a:cs typeface="ＭＳ Ｐゴシック" charset="-128"/>
                  </a:rPr>
                  <a:t>Latency(</a:t>
                </a:r>
                <a:r>
                  <a:rPr lang="en-US" altLang="zh-CN" sz="2400" i="1">
                    <a:solidFill>
                      <a:schemeClr val="tx1"/>
                    </a:solidFill>
                    <a:cs typeface="ＭＳ Ｐゴシック" charset="-128"/>
                  </a:rPr>
                  <a:t>M</a:t>
                </a:r>
                <a:r>
                  <a:rPr lang="en-US" altLang="zh-CN" sz="2400">
                    <a:solidFill>
                      <a:schemeClr val="tx1"/>
                    </a:solidFill>
                    <a:cs typeface="ＭＳ Ｐゴシック" charset="-128"/>
                  </a:rPr>
                  <a:t>) = </a:t>
                </a:r>
                <a14:m>
                  <m:oMath xmlns:m="http://schemas.openxmlformats.org/officeDocument/2006/math">
                    <m:r>
                      <a:rPr lang="en-US" altLang="zh-CN" sz="2400" b="1" i="1" smtClean="0">
                        <a:solidFill>
                          <a:schemeClr val="tx1"/>
                        </a:solidFill>
                        <a:latin typeface="Cambria Math" panose="02040503050406030204" pitchFamily="18" charset="0"/>
                        <a:cs typeface="ＭＳ Ｐゴシック" charset="-128"/>
                      </a:rPr>
                      <m:t>𝒎𝒂𝒙</m:t>
                    </m:r>
                    <m:d>
                      <m:dPr>
                        <m:begChr m:val="{"/>
                        <m:endChr m:val="}"/>
                        <m:ctrlPr>
                          <a:rPr lang="en-US" altLang="zh-CN" sz="2400" b="1" i="1" smtClean="0">
                            <a:solidFill>
                              <a:schemeClr val="tx1"/>
                            </a:solidFill>
                            <a:latin typeface="Cambria Math" panose="02040503050406030204" pitchFamily="18" charset="0"/>
                            <a:cs typeface="ＭＳ Ｐゴシック" charset="-128"/>
                          </a:rPr>
                        </m:ctrlPr>
                      </m:dPr>
                      <m:e>
                        <m:r>
                          <a:rPr lang="en-US" altLang="zh-CN" sz="2400" b="1" i="1" smtClean="0">
                            <a:solidFill>
                              <a:schemeClr val="tx1"/>
                            </a:solidFill>
                            <a:latin typeface="Cambria Math" panose="02040503050406030204" pitchFamily="18" charset="0"/>
                            <a:cs typeface="ＭＳ Ｐゴシック" charset="-128"/>
                          </a:rPr>
                          <m:t>𝟓</m:t>
                        </m:r>
                        <m:r>
                          <a:rPr lang="en-US" altLang="zh-CN" sz="2400" b="1" i="1" smtClean="0">
                            <a:solidFill>
                              <a:schemeClr val="tx1"/>
                            </a:solidFill>
                            <a:latin typeface="Cambria Math" panose="02040503050406030204" pitchFamily="18" charset="0"/>
                            <a:cs typeface="ＭＳ Ｐゴシック" charset="-128"/>
                          </a:rPr>
                          <m:t>,</m:t>
                        </m:r>
                        <m:r>
                          <a:rPr lang="en-US" altLang="zh-CN" sz="2400" b="1" i="1" smtClean="0">
                            <a:solidFill>
                              <a:schemeClr val="tx1"/>
                            </a:solidFill>
                            <a:latin typeface="Cambria Math" panose="02040503050406030204" pitchFamily="18" charset="0"/>
                            <a:cs typeface="ＭＳ Ｐゴシック" charset="-128"/>
                          </a:rPr>
                          <m:t>𝟔</m:t>
                        </m:r>
                        <m:r>
                          <a:rPr lang="en-US" altLang="zh-CN" sz="2400" b="1" i="1" smtClean="0">
                            <a:solidFill>
                              <a:schemeClr val="tx1"/>
                            </a:solidFill>
                            <a:latin typeface="Cambria Math" panose="02040503050406030204" pitchFamily="18" charset="0"/>
                            <a:cs typeface="ＭＳ Ｐゴシック" charset="-128"/>
                          </a:rPr>
                          <m:t>,</m:t>
                        </m:r>
                        <m:r>
                          <a:rPr lang="en-US" altLang="zh-CN" sz="2400" b="1" i="1" smtClean="0">
                            <a:solidFill>
                              <a:schemeClr val="tx1"/>
                            </a:solidFill>
                            <a:latin typeface="Cambria Math" panose="02040503050406030204" pitchFamily="18" charset="0"/>
                            <a:cs typeface="ＭＳ Ｐゴシック" charset="-128"/>
                          </a:rPr>
                          <m:t>𝟔</m:t>
                        </m:r>
                      </m:e>
                    </m:d>
                    <m:r>
                      <a:rPr lang="en-US" altLang="zh-CN" sz="2400" b="1" i="1" smtClean="0">
                        <a:solidFill>
                          <a:schemeClr val="tx1"/>
                        </a:solidFill>
                        <a:latin typeface="Cambria Math" panose="02040503050406030204" pitchFamily="18" charset="0"/>
                        <a:cs typeface="ＭＳ Ｐゴシック" charset="-128"/>
                      </a:rPr>
                      <m:t>=</m:t>
                    </m:r>
                    <m:r>
                      <a:rPr lang="en-US" altLang="zh-CN" sz="2400" b="1" i="1" smtClean="0">
                        <a:solidFill>
                          <a:schemeClr val="tx1"/>
                        </a:solidFill>
                        <a:latin typeface="Cambria Math" panose="02040503050406030204" pitchFamily="18" charset="0"/>
                        <a:cs typeface="ＭＳ Ｐゴシック" charset="-128"/>
                      </a:rPr>
                      <m:t>𝟔</m:t>
                    </m:r>
                    <m:r>
                      <a:rPr lang="en-US" altLang="zh-CN" sz="2400" b="1" i="1" smtClean="0">
                        <a:solidFill>
                          <a:schemeClr val="tx1"/>
                        </a:solidFill>
                        <a:latin typeface="Cambria Math" panose="02040503050406030204" pitchFamily="18" charset="0"/>
                        <a:cs typeface="ＭＳ Ｐゴシック" charset="-128"/>
                      </a:rPr>
                      <m:t>.</m:t>
                    </m:r>
                  </m:oMath>
                </a14:m>
                <a:endParaRPr lang="en-US" altLang="zh-CN" sz="2400" dirty="0">
                  <a:solidFill>
                    <a:schemeClr val="tx1"/>
                  </a:solidFill>
                  <a:cs typeface="ＭＳ Ｐゴシック" charset="-128"/>
                </a:endParaRPr>
              </a:p>
            </p:txBody>
          </p:sp>
        </mc:Choice>
        <mc:Fallback xmlns="">
          <p:sp>
            <p:nvSpPr>
              <p:cNvPr id="60" name="矩形标注 59"/>
              <p:cNvSpPr>
                <a:spLocks noRot="1" noChangeAspect="1" noMove="1" noResize="1" noEditPoints="1" noAdjustHandles="1" noChangeArrowheads="1" noChangeShapeType="1" noTextEdit="1"/>
              </p:cNvSpPr>
              <p:nvPr/>
            </p:nvSpPr>
            <p:spPr bwMode="auto">
              <a:xfrm>
                <a:off x="1203764" y="6044497"/>
                <a:ext cx="4536504" cy="689002"/>
              </a:xfrm>
              <a:prstGeom prst="wedgeRectCallout">
                <a:avLst>
                  <a:gd name="adj1" fmla="val -23706"/>
                  <a:gd name="adj2" fmla="val -81005"/>
                </a:avLst>
              </a:prstGeom>
              <a:blipFill rotWithShape="0">
                <a:blip r:embed="rId19"/>
                <a:stretch>
                  <a:fillRect l="-2013" b="-17450"/>
                </a:stretch>
              </a:blipFill>
              <a:ln>
                <a:noFill/>
              </a:ln>
            </p:spPr>
            <p:txBody>
              <a:bodyPr/>
              <a:lstStyle/>
              <a:p>
                <a:r>
                  <a:rPr lang="zh-CN" altLang="en-US">
                    <a:noFill/>
                  </a:rPr>
                  <a:t> </a:t>
                </a:r>
              </a:p>
            </p:txBody>
          </p:sp>
        </mc:Fallback>
      </mc:AlternateContent>
      <p:sp>
        <p:nvSpPr>
          <p:cNvPr id="2" name="灯片编号占位符 1"/>
          <p:cNvSpPr>
            <a:spLocks noGrp="1"/>
          </p:cNvSpPr>
          <p:nvPr>
            <p:ph type="sldNum" sz="quarter" idx="12"/>
          </p:nvPr>
        </p:nvSpPr>
        <p:spPr/>
        <p:txBody>
          <a:bodyPr/>
          <a:lstStyle/>
          <a:p>
            <a:pPr>
              <a:defRPr/>
            </a:pPr>
            <a:fld id="{73697CC5-BB9E-487E-AFF3-8F5506CF83B5}" type="slidenum">
              <a:rPr lang="en-US" altLang="ko-KR" smtClean="0"/>
              <a:pPr>
                <a:defRPr/>
              </a:pPr>
              <a:t>48</a:t>
            </a:fld>
            <a:endParaRPr lang="en-US" altLang="ko-KR"/>
          </a:p>
        </p:txBody>
      </p:sp>
      <mc:AlternateContent xmlns:mc="http://schemas.openxmlformats.org/markup-compatibility/2006" xmlns:a14="http://schemas.microsoft.com/office/drawing/2010/main">
        <mc:Choice Requires="a14">
          <p:sp>
            <p:nvSpPr>
              <p:cNvPr id="62" name="矩形 61"/>
              <p:cNvSpPr/>
              <p:nvPr/>
            </p:nvSpPr>
            <p:spPr bwMode="auto">
              <a:xfrm>
                <a:off x="6400560" y="1052737"/>
                <a:ext cx="2375818" cy="360040"/>
              </a:xfrm>
              <a:prstGeom prst="rect">
                <a:avLst/>
              </a:prstGeom>
              <a:solidFill>
                <a:srgbClr val="FFC000"/>
              </a:solidFill>
              <a:ln>
                <a:noFill/>
              </a:ln>
            </p:spPr>
            <p:txBody>
              <a:bodyPr anchor="ct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r>
                  <a:rPr lang="en-US" altLang="zh-CN" sz="2000" smtClean="0">
                    <a:latin typeface="+mn-lt"/>
                    <a:cs typeface="ＭＳ Ｐゴシック" charset="-128"/>
                  </a:rPr>
                  <a:t>CR = </a:t>
                </a:r>
                <a14:m>
                  <m:oMath xmlns:m="http://schemas.openxmlformats.org/officeDocument/2006/math">
                    <m:r>
                      <a:rPr lang="en-US" altLang="zh-CN" sz="2000" i="1" smtClean="0">
                        <a:latin typeface="Cambria Math" panose="02040503050406030204" pitchFamily="18" charset="0"/>
                        <a:ea typeface="黑体" panose="02010609060101010101" pitchFamily="49" charset="-122"/>
                      </a:rPr>
                      <m:t>𝟕</m:t>
                    </m:r>
                    <m:r>
                      <a:rPr lang="en-US" altLang="zh-CN" sz="2000" b="1" i="1" smtClean="0">
                        <a:latin typeface="Cambria Math" panose="02040503050406030204" pitchFamily="18" charset="0"/>
                        <a:ea typeface="黑体" panose="02010609060101010101" pitchFamily="49" charset="-122"/>
                      </a:rPr>
                      <m:t>.</m:t>
                    </m:r>
                    <m:r>
                      <a:rPr lang="en-US" altLang="zh-CN" sz="2000" b="1" i="1" smtClean="0">
                        <a:latin typeface="Cambria Math" panose="02040503050406030204" pitchFamily="18" charset="0"/>
                        <a:ea typeface="黑体" panose="02010609060101010101" pitchFamily="49" charset="-122"/>
                      </a:rPr>
                      <m:t>𝟕𝟑𝟖</m:t>
                    </m:r>
                  </m:oMath>
                </a14:m>
                <a:endParaRPr lang="zh-CN" altLang="en-US" sz="2000" dirty="0">
                  <a:latin typeface="+mn-lt"/>
                  <a:cs typeface="ＭＳ Ｐゴシック" charset="-128"/>
                </a:endParaRPr>
              </a:p>
            </p:txBody>
          </p:sp>
        </mc:Choice>
        <mc:Fallback xmlns="">
          <p:sp>
            <p:nvSpPr>
              <p:cNvPr id="62" name="矩形 61"/>
              <p:cNvSpPr>
                <a:spLocks noRot="1" noChangeAspect="1" noMove="1" noResize="1" noEditPoints="1" noAdjustHandles="1" noChangeArrowheads="1" noChangeShapeType="1" noTextEdit="1"/>
              </p:cNvSpPr>
              <p:nvPr/>
            </p:nvSpPr>
            <p:spPr bwMode="auto">
              <a:xfrm>
                <a:off x="6400560" y="1052737"/>
                <a:ext cx="2375818" cy="360040"/>
              </a:xfrm>
              <a:prstGeom prst="rect">
                <a:avLst/>
              </a:prstGeom>
              <a:blipFill rotWithShape="0">
                <a:blip r:embed="rId20"/>
                <a:stretch>
                  <a:fillRect t="-13559" b="-3728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内容占位符 2"/>
              <p:cNvSpPr>
                <a:spLocks noGrp="1"/>
              </p:cNvSpPr>
              <p:nvPr>
                <p:ph idx="1"/>
              </p:nvPr>
            </p:nvSpPr>
            <p:spPr>
              <a:xfrm>
                <a:off x="457200" y="980728"/>
                <a:ext cx="8363272" cy="5688360"/>
              </a:xfrm>
            </p:spPr>
            <p:txBody>
              <a:bodyPr/>
              <a:lstStyle/>
              <a:p>
                <a:r>
                  <a:rPr lang="en-US" altLang="zh-CN" sz="2800"/>
                  <a:t>Basic </a:t>
                </a:r>
                <a:r>
                  <a:rPr lang="en-US" altLang="zh-CN" sz="2800" smtClean="0"/>
                  <a:t>idea of AAM</a:t>
                </a:r>
                <a:endParaRPr lang="en-US" altLang="zh-CN" sz="2800"/>
              </a:p>
              <a:p>
                <a:pPr lvl="1"/>
                <a:r>
                  <a:rPr lang="en-US" altLang="zh-CN" sz="2400"/>
                  <a:t>Dynamically select the greedy strategy</a:t>
                </a:r>
              </a:p>
              <a:p>
                <a:pPr lvl="2"/>
                <a:r>
                  <a:rPr lang="en-US" altLang="zh-CN" sz="2100"/>
                  <a:t>When </a:t>
                </a:r>
                <a14:m>
                  <m:oMath xmlns:m="http://schemas.openxmlformats.org/officeDocument/2006/math">
                    <m:r>
                      <a:rPr lang="en-US" altLang="zh-CN" sz="2100" i="1">
                        <a:solidFill>
                          <a:srgbClr val="FF0000"/>
                        </a:solidFill>
                        <a:latin typeface="Cambria Math" panose="02040503050406030204" pitchFamily="18" charset="0"/>
                      </a:rPr>
                      <m:t>𝑎𝑣𝑔</m:t>
                    </m:r>
                    <m:r>
                      <a:rPr lang="en-US" altLang="zh-CN" sz="2100" i="1">
                        <a:solidFill>
                          <a:srgbClr val="FF0000"/>
                        </a:solidFill>
                        <a:latin typeface="Cambria Math" panose="02040503050406030204" pitchFamily="18" charset="0"/>
                      </a:rPr>
                      <m:t>&lt; </m:t>
                    </m:r>
                    <m:r>
                      <a:rPr lang="en-US" altLang="zh-CN" sz="2100" i="1">
                        <a:solidFill>
                          <a:srgbClr val="FF0000"/>
                        </a:solidFill>
                        <a:latin typeface="Cambria Math" panose="02040503050406030204" pitchFamily="18" charset="0"/>
                      </a:rPr>
                      <m:t>𝑚𝑎𝑥𝑅𝑒𝑚𝑎𝑖𝑛</m:t>
                    </m:r>
                  </m:oMath>
                </a14:m>
                <a:r>
                  <a:rPr lang="en-US" altLang="zh-CN" sz="2100"/>
                  <a:t>, greedily assign the uncompleted tasks with the</a:t>
                </a:r>
                <a:r>
                  <a:rPr lang="en-US" altLang="zh-CN" sz="2100">
                    <a:solidFill>
                      <a:srgbClr val="FF0000"/>
                    </a:solidFill>
                  </a:rPr>
                  <a:t> least accumulated accuracy</a:t>
                </a:r>
                <a:endParaRPr lang="en-US" altLang="zh-CN" sz="2100"/>
              </a:p>
              <a:p>
                <a:pPr lvl="2"/>
                <a:endParaRPr lang="en-US" altLang="zh-CN"/>
              </a:p>
            </p:txBody>
          </p:sp>
        </mc:Choice>
        <mc:Fallback xmlns="">
          <p:sp>
            <p:nvSpPr>
              <p:cNvPr id="63" name="内容占位符 2"/>
              <p:cNvSpPr>
                <a:spLocks noGrp="1" noRot="1" noChangeAspect="1" noMove="1" noResize="1" noEditPoints="1" noAdjustHandles="1" noChangeArrowheads="1" noChangeShapeType="1" noTextEdit="1"/>
              </p:cNvSpPr>
              <p:nvPr>
                <p:ph idx="1"/>
              </p:nvPr>
            </p:nvSpPr>
            <p:spPr>
              <a:xfrm>
                <a:off x="457200" y="980728"/>
                <a:ext cx="8363272" cy="5688360"/>
              </a:xfrm>
              <a:blipFill rotWithShape="0">
                <a:blip r:embed="rId21"/>
                <a:stretch>
                  <a:fillRect l="-583" t="-11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685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a:t>Our Solutions</a:t>
            </a:r>
            <a:endParaRPr lang="en-US" altLang="zh-CN" sz="2800"/>
          </a:p>
          <a:p>
            <a:pPr eaLnBrk="1" hangingPunct="1">
              <a:spcBef>
                <a:spcPts val="1000"/>
              </a:spcBef>
              <a:spcAft>
                <a:spcPts val="4000"/>
              </a:spcAft>
            </a:pPr>
            <a:r>
              <a:rPr lang="en-US" altLang="zh-CN" sz="3200">
                <a:solidFill>
                  <a:srgbClr val="FF0000"/>
                </a:solidFill>
              </a:rPr>
              <a:t>Experiments</a:t>
            </a:r>
            <a:endParaRPr lang="en-US" altLang="zh-CN" sz="3200" dirty="0">
              <a:solidFill>
                <a:srgbClr val="FF0000"/>
              </a:solidFill>
            </a:endParaRPr>
          </a:p>
          <a:p>
            <a:pPr eaLnBrk="1" hangingPunct="1">
              <a:spcBef>
                <a:spcPts val="1000"/>
              </a:spcBef>
              <a:spcAft>
                <a:spcPts val="4000"/>
              </a:spcAft>
            </a:pPr>
            <a:r>
              <a:rPr lang="en-US" altLang="zh-CN" sz="3200"/>
              <a:t>Conclusions</a:t>
            </a:r>
            <a:endParaRPr lang="en-US" altLang="zh-CN" sz="3200" dirty="0"/>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49</a:t>
            </a:fld>
            <a:endParaRPr lang="en-US" altLang="ko-KR"/>
          </a:p>
        </p:txBody>
      </p:sp>
    </p:spTree>
    <p:extLst>
      <p:ext uri="{BB962C8B-B14F-4D97-AF65-F5344CB8AC3E}">
        <p14:creationId xmlns:p14="http://schemas.microsoft.com/office/powerpoint/2010/main" val="54154579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8" descr="dress-blue-logo@2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9943" y="1381634"/>
            <a:ext cx="31210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21" descr="iPho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3867" y="1013767"/>
            <a:ext cx="185737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itle 1"/>
          <p:cNvSpPr>
            <a:spLocks noGrp="1"/>
          </p:cNvSpPr>
          <p:nvPr>
            <p:ph type="title"/>
          </p:nvPr>
        </p:nvSpPr>
        <p:spPr>
          <a:xfrm>
            <a:off x="0" y="122238"/>
            <a:ext cx="9144000" cy="714375"/>
          </a:xfrm>
        </p:spPr>
        <p:txBody>
          <a:bodyPr/>
          <a:lstStyle/>
          <a:p>
            <a:pPr algn="ctr" eaLnBrk="1" hangingPunct="1"/>
            <a:r>
              <a:rPr lang="en-US" altLang="zh-CN" sz="3500"/>
              <a:t>Spatial Crowdsourcing Applications</a:t>
            </a:r>
          </a:p>
        </p:txBody>
      </p:sp>
      <p:pic>
        <p:nvPicPr>
          <p:cNvPr id="23558"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7768" y="4325044"/>
            <a:ext cx="203676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图片 19" descr="FieldAgent_Horizontal_Light_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87035" y="2599482"/>
            <a:ext cx="33147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img.nanguache.com/0x0ss-8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8958" y="4277284"/>
            <a:ext cx="2132284" cy="2132284"/>
          </a:xfrm>
          <a:prstGeom prst="rect">
            <a:avLst/>
          </a:prstGeom>
          <a:noFill/>
          <a:extLst>
            <a:ext uri="{909E8E84-426E-40DD-AFC4-6F175D3DCCD1}">
              <a14:hiddenFill xmlns:a14="http://schemas.microsoft.com/office/drawing/2010/main">
                <a:solidFill>
                  <a:srgbClr val="FFFFFF"/>
                </a:solidFill>
              </a14:hiddenFill>
            </a:ext>
          </a:extLst>
        </p:spPr>
      </p:pic>
      <p:pic>
        <p:nvPicPr>
          <p:cNvPr id="13" name="内容占位符 4"/>
          <p:cNvPicPr>
            <a:picLocks noChangeAspect="1"/>
          </p:cNvPicPr>
          <p:nvPr/>
        </p:nvPicPr>
        <p:blipFill rotWithShape="1">
          <a:blip r:embed="rId8"/>
          <a:srcRect l="71212" t="51380" r="-738"/>
          <a:stretch/>
        </p:blipFill>
        <p:spPr>
          <a:xfrm>
            <a:off x="6570968" y="4111861"/>
            <a:ext cx="2493020" cy="2463127"/>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3816" y="1623507"/>
            <a:ext cx="2681912" cy="1549119"/>
          </a:xfrm>
          <a:prstGeom prst="rect">
            <a:avLst/>
          </a:prstGeom>
        </p:spPr>
      </p:pic>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1557" y="4224468"/>
            <a:ext cx="2369888" cy="2369888"/>
          </a:xfrm>
          <a:prstGeom prst="rect">
            <a:avLst/>
          </a:prstGeom>
        </p:spPr>
      </p:pic>
      <p:sp>
        <p:nvSpPr>
          <p:cNvPr id="5" name="灯片编号占位符 4"/>
          <p:cNvSpPr>
            <a:spLocks noGrp="1"/>
          </p:cNvSpPr>
          <p:nvPr>
            <p:ph type="sldNum" sz="quarter" idx="12"/>
          </p:nvPr>
        </p:nvSpPr>
        <p:spPr/>
        <p:txBody>
          <a:bodyPr/>
          <a:lstStyle/>
          <a:p>
            <a:pPr>
              <a:defRPr/>
            </a:pPr>
            <a:fld id="{B2D9E1CE-3C7F-4ACF-8753-53AB71A600F5}" type="slidenum">
              <a:rPr lang="en-US" altLang="ko-KR" smtClean="0"/>
              <a:pPr>
                <a:defRPr/>
              </a:pPr>
              <a:t>5</a:t>
            </a:fld>
            <a:endParaRPr lang="en-US" altLang="ko-K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Experimental Setting</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01216" y="908720"/>
                <a:ext cx="8734834" cy="6840760"/>
              </a:xfrm>
            </p:spPr>
            <p:txBody>
              <a:bodyPr/>
              <a:lstStyle/>
              <a:p>
                <a:r>
                  <a:rPr lang="en-US" altLang="zh-CN" sz="2400"/>
                  <a:t>Synthetic Datasets</a:t>
                </a:r>
              </a:p>
              <a:p>
                <a:pPr lvl="1" algn="just">
                  <a:lnSpc>
                    <a:spcPct val="95000"/>
                  </a:lnSpc>
                  <a:spcBef>
                    <a:spcPct val="25000"/>
                  </a:spcBef>
                  <a:spcAft>
                    <a:spcPct val="10000"/>
                  </a:spcAft>
                  <a:buSzPct val="60000"/>
                  <a:defRPr/>
                </a:pPr>
                <a:r>
                  <a:rPr lang="en-US" altLang="zh-CN" sz="2100">
                    <a:cs typeface="ＭＳ Ｐゴシック" charset="-128"/>
                  </a:rPr>
                  <a:t>|T|: The number of spatial tasks.</a:t>
                </a:r>
              </a:p>
              <a:p>
                <a:pPr lvl="1" algn="just">
                  <a:lnSpc>
                    <a:spcPct val="95000"/>
                  </a:lnSpc>
                  <a:spcBef>
                    <a:spcPct val="25000"/>
                  </a:spcBef>
                  <a:spcAft>
                    <a:spcPct val="10000"/>
                  </a:spcAft>
                  <a:buSzPct val="60000"/>
                  <a:defRPr/>
                </a:pPr>
                <a:r>
                  <a:rPr lang="en-US" altLang="zh-CN" sz="2100">
                    <a:cs typeface="ＭＳ Ｐゴシック" charset="-128"/>
                  </a:rPr>
                  <a:t>|W|: The number of crowd workers.</a:t>
                </a:r>
              </a:p>
              <a:p>
                <a:pPr lvl="1"/>
                <a:r>
                  <a:rPr lang="en-US" altLang="zh-CN" sz="2100"/>
                  <a:t>K: The capacity of crowd workers.</a:t>
                </a:r>
              </a:p>
              <a:p>
                <a:pPr lvl="1"/>
                <a14:m>
                  <m:oMath xmlns:m="http://schemas.openxmlformats.org/officeDocument/2006/math">
                    <m:r>
                      <a:rPr lang="zh-CN" altLang="en-US" sz="2100" i="1" smtClean="0">
                        <a:latin typeface="Cambria Math" panose="02040503050406030204" pitchFamily="18" charset="0"/>
                      </a:rPr>
                      <m:t>𝜇</m:t>
                    </m:r>
                    <m:d>
                      <m:dPr>
                        <m:ctrlPr>
                          <a:rPr lang="en-US" altLang="zh-CN" sz="2100" b="0" i="1" smtClean="0">
                            <a:latin typeface="Cambria Math" panose="02040503050406030204" pitchFamily="18" charset="0"/>
                          </a:rPr>
                        </m:ctrlPr>
                      </m:dPr>
                      <m:e>
                        <m:r>
                          <a:rPr lang="en-US" altLang="zh-CN" sz="2100" b="0" i="1" smtClean="0">
                            <a:latin typeface="Cambria Math" panose="02040503050406030204" pitchFamily="18" charset="0"/>
                          </a:rPr>
                          <m:t>𝑚𝑒𝑎𝑛</m:t>
                        </m:r>
                      </m:e>
                    </m:d>
                  </m:oMath>
                </a14:m>
                <a:r>
                  <a:rPr lang="zh-CN" altLang="en-US" sz="2100"/>
                  <a:t>： </a:t>
                </a:r>
                <a:r>
                  <a:rPr lang="en-US" altLang="zh-CN" sz="2100"/>
                  <a:t>The parameters of historical accuracy when following Normal(Uniform) distributions.</a:t>
                </a:r>
              </a:p>
              <a:p>
                <a:pPr lvl="1"/>
                <a14:m>
                  <m:oMath xmlns:m="http://schemas.openxmlformats.org/officeDocument/2006/math">
                    <m:r>
                      <a:rPr lang="zh-CN" altLang="en-US" sz="2100" i="1" smtClean="0">
                        <a:latin typeface="Cambria Math" panose="02040503050406030204" pitchFamily="18" charset="0"/>
                      </a:rPr>
                      <m:t>𝜖</m:t>
                    </m:r>
                  </m:oMath>
                </a14:m>
                <a:r>
                  <a:rPr lang="en-US" altLang="zh-CN" sz="2100"/>
                  <a:t>: The tolerable error rate of spatial tasks.</a:t>
                </a:r>
              </a:p>
              <a:p>
                <a:r>
                  <a:rPr lang="en-US" altLang="zh-CN" sz="2400"/>
                  <a:t>Real Datasets</a:t>
                </a:r>
              </a:p>
              <a:p>
                <a:pPr lvl="1"/>
                <a:r>
                  <a:rPr lang="en-US" altLang="zh-CN" sz="2100"/>
                  <a:t>New York in Foursquare</a:t>
                </a:r>
              </a:p>
              <a:p>
                <a:pPr lvl="2"/>
                <a:r>
                  <a:rPr lang="en-US" altLang="zh-CN" sz="1600">
                    <a:cs typeface="ＭＳ Ｐゴシック" charset="-128"/>
                  </a:rPr>
                  <a:t>|T| = 3717, |W| = 227428</a:t>
                </a:r>
                <a:endParaRPr lang="en-US" altLang="zh-CN" sz="1600"/>
              </a:p>
              <a:p>
                <a:pPr lvl="1"/>
                <a:r>
                  <a:rPr lang="en-US" altLang="zh-CN" sz="2100"/>
                  <a:t>Tokyo in Foursquare</a:t>
                </a:r>
              </a:p>
              <a:p>
                <a:pPr lvl="2"/>
                <a:r>
                  <a:rPr lang="en-US" altLang="zh-CN" sz="1600">
                    <a:cs typeface="ＭＳ Ｐゴシック" charset="-128"/>
                  </a:rPr>
                  <a:t>|T| = 9317, |W| = 573703</a:t>
                </a:r>
                <a:endParaRPr lang="en-US" altLang="zh-CN" sz="1600"/>
              </a:p>
              <a:p>
                <a:r>
                  <a:rPr lang="en-US" altLang="zh-CN" sz="2400"/>
                  <a:t>Compared Algorithms</a:t>
                </a:r>
              </a:p>
              <a:p>
                <a:pPr lvl="1"/>
                <a:r>
                  <a:rPr lang="en-US" altLang="zh-CN" sz="2100"/>
                  <a:t>Offline: Base-off(baseline), MCF-LTC(batch-based)</a:t>
                </a:r>
              </a:p>
              <a:p>
                <a:pPr lvl="1"/>
                <a:r>
                  <a:rPr lang="en-US" altLang="zh-CN" sz="2100"/>
                  <a:t>Online: Random(baseline), LAF (greedy), AAM(optimized greedy)</a:t>
                </a:r>
                <a:endParaRPr lang="zh-CN" altLang="en-US" sz="210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01216" y="908720"/>
                <a:ext cx="8734834" cy="6840760"/>
              </a:xfrm>
              <a:blipFill rotWithShape="0">
                <a:blip r:embed="rId3"/>
                <a:stretch>
                  <a:fillRect l="-279" t="-624"/>
                </a:stretch>
              </a:blipFill>
            </p:spPr>
            <p:txBody>
              <a:bodyPr/>
              <a:lstStyle/>
              <a:p>
                <a:r>
                  <a:rPr lang="zh-CN" altLang="en-US">
                    <a:noFill/>
                  </a:rPr>
                  <a:t> </a:t>
                </a:r>
              </a:p>
            </p:txBody>
          </p:sp>
        </mc:Fallback>
      </mc:AlternateContent>
      <p:pic>
        <p:nvPicPr>
          <p:cNvPr id="5" name="图片 4"/>
          <p:cNvPicPr>
            <a:picLocks noChangeAspect="1"/>
          </p:cNvPicPr>
          <p:nvPr/>
        </p:nvPicPr>
        <p:blipFill rotWithShape="1">
          <a:blip r:embed="rId4"/>
          <a:srcRect r="1016"/>
          <a:stretch/>
        </p:blipFill>
        <p:spPr>
          <a:xfrm>
            <a:off x="3989933" y="3861048"/>
            <a:ext cx="5118572" cy="1818014"/>
          </a:xfrm>
          <a:prstGeom prst="rect">
            <a:avLst/>
          </a:prstGeom>
        </p:spPr>
      </p:pic>
      <p:sp>
        <p:nvSpPr>
          <p:cNvPr id="6" name="灯片编号占位符 5"/>
          <p:cNvSpPr>
            <a:spLocks noGrp="1"/>
          </p:cNvSpPr>
          <p:nvPr>
            <p:ph type="sldNum" sz="quarter" idx="12"/>
          </p:nvPr>
        </p:nvSpPr>
        <p:spPr/>
        <p:txBody>
          <a:bodyPr/>
          <a:lstStyle/>
          <a:p>
            <a:pPr>
              <a:defRPr/>
            </a:pPr>
            <a:fld id="{73697CC5-BB9E-487E-AFF3-8F5506CF83B5}" type="slidenum">
              <a:rPr lang="en-US" altLang="ko-KR" smtClean="0"/>
              <a:pPr>
                <a:defRPr/>
              </a:pPr>
              <a:t>50</a:t>
            </a:fld>
            <a:endParaRPr lang="en-US" altLang="ko-KR"/>
          </a:p>
        </p:txBody>
      </p:sp>
    </p:spTree>
    <p:extLst>
      <p:ext uri="{BB962C8B-B14F-4D97-AF65-F5344CB8AC3E}">
        <p14:creationId xmlns:p14="http://schemas.microsoft.com/office/powerpoint/2010/main" val="835558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Experiments: Varying |T|</a:t>
            </a:r>
            <a:endParaRPr lang="zh-CN" altLang="en-US"/>
          </a:p>
        </p:txBody>
      </p:sp>
      <p:pic>
        <p:nvPicPr>
          <p:cNvPr id="5" name="图片 4"/>
          <p:cNvPicPr>
            <a:picLocks noChangeAspect="1"/>
          </p:cNvPicPr>
          <p:nvPr/>
        </p:nvPicPr>
        <p:blipFill>
          <a:blip r:embed="rId3"/>
          <a:stretch>
            <a:fillRect/>
          </a:stretch>
        </p:blipFill>
        <p:spPr>
          <a:xfrm>
            <a:off x="353953" y="1916832"/>
            <a:ext cx="4409074" cy="3643821"/>
          </a:xfrm>
          <a:prstGeom prst="rect">
            <a:avLst/>
          </a:prstGeom>
        </p:spPr>
      </p:pic>
      <p:pic>
        <p:nvPicPr>
          <p:cNvPr id="6" name="图片 5"/>
          <p:cNvPicPr>
            <a:picLocks noChangeAspect="1"/>
          </p:cNvPicPr>
          <p:nvPr/>
        </p:nvPicPr>
        <p:blipFill>
          <a:blip r:embed="rId4"/>
          <a:stretch>
            <a:fillRect/>
          </a:stretch>
        </p:blipFill>
        <p:spPr>
          <a:xfrm>
            <a:off x="4632917" y="1952835"/>
            <a:ext cx="4426865" cy="3571813"/>
          </a:xfrm>
          <a:prstGeom prst="rect">
            <a:avLst/>
          </a:prstGeom>
        </p:spPr>
      </p:pic>
      <p:sp>
        <p:nvSpPr>
          <p:cNvPr id="9" name="矩形标注 8"/>
          <p:cNvSpPr>
            <a:spLocks noChangeArrowheads="1"/>
          </p:cNvSpPr>
          <p:nvPr/>
        </p:nvSpPr>
        <p:spPr bwMode="auto">
          <a:xfrm>
            <a:off x="251520" y="6021288"/>
            <a:ext cx="8712968" cy="726686"/>
          </a:xfrm>
          <a:prstGeom prst="wedgeRectCallout">
            <a:avLst>
              <a:gd name="adj1" fmla="val 28384"/>
              <a:gd name="adj2" fmla="val -82498"/>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r>
              <a:rPr lang="en-US" altLang="zh-CN" sz="2000">
                <a:cs typeface="ＭＳ Ｐゴシック" charset="-128"/>
              </a:rPr>
              <a:t>MCF-LTC takes the longest time but is still efficient for offline scenario.</a:t>
            </a:r>
          </a:p>
          <a:p>
            <a:pPr algn="just" eaLnBrk="1" hangingPunct="1">
              <a:buNone/>
            </a:pPr>
            <a:r>
              <a:rPr lang="en-US" altLang="zh-CN" sz="2000">
                <a:cs typeface="ＭＳ Ｐゴシック" charset="-128"/>
              </a:rPr>
              <a:t>Both LAF and AAM are efficient enough in real-time platform. </a:t>
            </a:r>
            <a:endParaRPr lang="en-US" altLang="zh-CN" sz="2000" dirty="0">
              <a:cs typeface="ＭＳ Ｐゴシック" charset="-128"/>
            </a:endParaRPr>
          </a:p>
        </p:txBody>
      </p:sp>
      <p:sp>
        <p:nvSpPr>
          <p:cNvPr id="10" name="矩形标注 9"/>
          <p:cNvSpPr>
            <a:spLocks noChangeArrowheads="1"/>
          </p:cNvSpPr>
          <p:nvPr/>
        </p:nvSpPr>
        <p:spPr bwMode="auto">
          <a:xfrm>
            <a:off x="505881" y="1125497"/>
            <a:ext cx="8064896" cy="755329"/>
          </a:xfrm>
          <a:prstGeom prst="wedgeRectCallout">
            <a:avLst>
              <a:gd name="adj1" fmla="val -25182"/>
              <a:gd name="adj2" fmla="val 84253"/>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r>
              <a:rPr lang="en-US" altLang="zh-CN" sz="2000">
                <a:cs typeface="ＭＳ Ｐゴシック" charset="-128"/>
              </a:rPr>
              <a:t>AAM is the most effective algorithm in online scenario.</a:t>
            </a:r>
          </a:p>
          <a:p>
            <a:pPr algn="just" eaLnBrk="1" hangingPunct="1"/>
            <a:r>
              <a:rPr lang="en-US" altLang="zh-CN" sz="2000">
                <a:cs typeface="ＭＳ Ｐゴシック" charset="-128"/>
              </a:rPr>
              <a:t>MCF-LTC outperforms the baseline in offline scenario.</a:t>
            </a:r>
          </a:p>
          <a:p>
            <a:pPr algn="just" eaLnBrk="1" hangingPunct="1">
              <a:buNone/>
            </a:pPr>
            <a:endParaRPr lang="en-US" altLang="zh-CN" sz="2000" dirty="0">
              <a:cs typeface="ＭＳ Ｐゴシック" charset="-128"/>
            </a:endParaRPr>
          </a:p>
        </p:txBody>
      </p:sp>
      <p:sp>
        <p:nvSpPr>
          <p:cNvPr id="11" name="文本框 10"/>
          <p:cNvSpPr txBox="1"/>
          <p:nvPr/>
        </p:nvSpPr>
        <p:spPr>
          <a:xfrm>
            <a:off x="745637" y="5574210"/>
            <a:ext cx="3816424" cy="307777"/>
          </a:xfrm>
          <a:prstGeom prst="rect">
            <a:avLst/>
          </a:prstGeom>
          <a:noFill/>
        </p:spPr>
        <p:txBody>
          <a:bodyPr wrap="square" rtlCol="0">
            <a:spAutoFit/>
          </a:bodyPr>
          <a:lstStyle/>
          <a:p>
            <a:pPr algn="ctr"/>
            <a:r>
              <a:rPr lang="en-US" altLang="zh-CN"/>
              <a:t>(a) Latency of varying |T|</a:t>
            </a:r>
            <a:endParaRPr lang="zh-CN" altLang="en-US"/>
          </a:p>
        </p:txBody>
      </p:sp>
      <p:sp>
        <p:nvSpPr>
          <p:cNvPr id="12" name="文本框 11"/>
          <p:cNvSpPr txBox="1"/>
          <p:nvPr/>
        </p:nvSpPr>
        <p:spPr>
          <a:xfrm>
            <a:off x="5003192" y="5543418"/>
            <a:ext cx="3816424" cy="307777"/>
          </a:xfrm>
          <a:prstGeom prst="rect">
            <a:avLst/>
          </a:prstGeom>
          <a:noFill/>
        </p:spPr>
        <p:txBody>
          <a:bodyPr wrap="square" rtlCol="0">
            <a:spAutoFit/>
          </a:bodyPr>
          <a:lstStyle/>
          <a:p>
            <a:pPr algn="ctr"/>
            <a:r>
              <a:rPr lang="en-US" altLang="zh-CN"/>
              <a:t>(b) Running time of varying |T|</a:t>
            </a:r>
            <a:endParaRPr lang="zh-CN" altLang="en-US"/>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51</a:t>
            </a:fld>
            <a:endParaRPr lang="en-US" altLang="ko-KR"/>
          </a:p>
        </p:txBody>
      </p:sp>
    </p:spTree>
    <p:extLst>
      <p:ext uri="{BB962C8B-B14F-4D97-AF65-F5344CB8AC3E}">
        <p14:creationId xmlns:p14="http://schemas.microsoft.com/office/powerpoint/2010/main" val="383641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Experiments: Real Data</a:t>
            </a:r>
            <a:endParaRPr lang="zh-CN" altLang="en-US"/>
          </a:p>
        </p:txBody>
      </p:sp>
      <p:pic>
        <p:nvPicPr>
          <p:cNvPr id="5" name="图片 4"/>
          <p:cNvPicPr>
            <a:picLocks noChangeAspect="1"/>
          </p:cNvPicPr>
          <p:nvPr/>
        </p:nvPicPr>
        <p:blipFill>
          <a:blip r:embed="rId3"/>
          <a:stretch>
            <a:fillRect/>
          </a:stretch>
        </p:blipFill>
        <p:spPr>
          <a:xfrm>
            <a:off x="4621393" y="2132856"/>
            <a:ext cx="4065407" cy="3398869"/>
          </a:xfrm>
          <a:prstGeom prst="rect">
            <a:avLst/>
          </a:prstGeom>
        </p:spPr>
      </p:pic>
      <p:pic>
        <p:nvPicPr>
          <p:cNvPr id="6" name="图片 5"/>
          <p:cNvPicPr>
            <a:picLocks noChangeAspect="1"/>
          </p:cNvPicPr>
          <p:nvPr/>
        </p:nvPicPr>
        <p:blipFill>
          <a:blip r:embed="rId4"/>
          <a:stretch>
            <a:fillRect/>
          </a:stretch>
        </p:blipFill>
        <p:spPr>
          <a:xfrm>
            <a:off x="313383" y="2132856"/>
            <a:ext cx="4258617" cy="3398869"/>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611560" y="5554221"/>
                <a:ext cx="3816424" cy="307777"/>
              </a:xfrm>
              <a:prstGeom prst="rect">
                <a:avLst/>
              </a:prstGeom>
              <a:noFill/>
            </p:spPr>
            <p:txBody>
              <a:bodyPr wrap="square" rtlCol="0">
                <a:spAutoFit/>
              </a:bodyPr>
              <a:lstStyle/>
              <a:p>
                <a:pPr algn="ctr"/>
                <a:r>
                  <a:rPr lang="en-US" altLang="zh-CN"/>
                  <a:t>(a) Latency of varying </a:t>
                </a:r>
                <a14:m>
                  <m:oMath xmlns:m="http://schemas.openxmlformats.org/officeDocument/2006/math">
                    <m:r>
                      <a:rPr lang="zh-CN" altLang="en-US" i="1" smtClean="0">
                        <a:latin typeface="Cambria Math" panose="02040503050406030204" pitchFamily="18" charset="0"/>
                      </a:rPr>
                      <m:t>𝝐</m:t>
                    </m:r>
                  </m:oMath>
                </a14:m>
                <a:r>
                  <a:rPr lang="zh-CN" altLang="en-US"/>
                  <a:t> </a:t>
                </a:r>
                <a:r>
                  <a:rPr lang="en-US" altLang="zh-CN"/>
                  <a:t>(New York)</a:t>
                </a:r>
                <a:endParaRPr lang="zh-CN" altLang="en-US"/>
              </a:p>
            </p:txBody>
          </p:sp>
        </mc:Choice>
        <mc:Fallback xmlns="">
          <p:sp>
            <p:nvSpPr>
              <p:cNvPr id="7" name="文本框 6"/>
              <p:cNvSpPr txBox="1">
                <a:spLocks noRot="1" noChangeAspect="1" noMove="1" noResize="1" noEditPoints="1" noAdjustHandles="1" noChangeArrowheads="1" noChangeShapeType="1" noTextEdit="1"/>
              </p:cNvSpPr>
              <p:nvPr/>
            </p:nvSpPr>
            <p:spPr>
              <a:xfrm>
                <a:off x="611560" y="5554221"/>
                <a:ext cx="3816424" cy="307777"/>
              </a:xfrm>
              <a:prstGeom prst="rect">
                <a:avLst/>
              </a:prstGeom>
              <a:blipFill rotWithShape="0">
                <a:blip r:embed="rId5"/>
                <a:stretch>
                  <a:fillRect t="-3922" b="-196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4883560" y="5574210"/>
                <a:ext cx="3816424" cy="307777"/>
              </a:xfrm>
              <a:prstGeom prst="rect">
                <a:avLst/>
              </a:prstGeom>
              <a:noFill/>
            </p:spPr>
            <p:txBody>
              <a:bodyPr wrap="square" rtlCol="0">
                <a:spAutoFit/>
              </a:bodyPr>
              <a:lstStyle/>
              <a:p>
                <a:pPr algn="ctr"/>
                <a:r>
                  <a:rPr lang="en-US" altLang="zh-CN"/>
                  <a:t>(b) Latency of varying </a:t>
                </a:r>
                <a14:m>
                  <m:oMath xmlns:m="http://schemas.openxmlformats.org/officeDocument/2006/math">
                    <m:r>
                      <a:rPr lang="zh-CN" altLang="en-US" i="1" smtClean="0">
                        <a:latin typeface="Cambria Math" panose="02040503050406030204" pitchFamily="18" charset="0"/>
                      </a:rPr>
                      <m:t>𝝐</m:t>
                    </m:r>
                  </m:oMath>
                </a14:m>
                <a:r>
                  <a:rPr lang="zh-CN" altLang="en-US"/>
                  <a:t> </a:t>
                </a:r>
                <a:r>
                  <a:rPr lang="en-US" altLang="zh-CN"/>
                  <a:t>(Tokyo)</a:t>
                </a:r>
                <a:endParaRPr lang="zh-CN" altLang="en-US"/>
              </a:p>
            </p:txBody>
          </p:sp>
        </mc:Choice>
        <mc:Fallback xmlns="">
          <p:sp>
            <p:nvSpPr>
              <p:cNvPr id="8" name="文本框 7"/>
              <p:cNvSpPr txBox="1">
                <a:spLocks noRot="1" noChangeAspect="1" noMove="1" noResize="1" noEditPoints="1" noAdjustHandles="1" noChangeArrowheads="1" noChangeShapeType="1" noTextEdit="1"/>
              </p:cNvSpPr>
              <p:nvPr/>
            </p:nvSpPr>
            <p:spPr>
              <a:xfrm>
                <a:off x="4883560" y="5574210"/>
                <a:ext cx="3816424" cy="307777"/>
              </a:xfrm>
              <a:prstGeom prst="rect">
                <a:avLst/>
              </a:prstGeom>
              <a:blipFill rotWithShape="0">
                <a:blip r:embed="rId6"/>
                <a:stretch>
                  <a:fillRect t="-1961" b="-19608"/>
                </a:stretch>
              </a:blipFill>
            </p:spPr>
            <p:txBody>
              <a:bodyPr/>
              <a:lstStyle/>
              <a:p>
                <a:r>
                  <a:rPr lang="zh-CN" altLang="en-US">
                    <a:noFill/>
                  </a:rPr>
                  <a:t> </a:t>
                </a:r>
              </a:p>
            </p:txBody>
          </p:sp>
        </mc:Fallback>
      </mc:AlternateContent>
      <p:sp>
        <p:nvSpPr>
          <p:cNvPr id="9" name="矩形标注 8"/>
          <p:cNvSpPr>
            <a:spLocks noChangeArrowheads="1"/>
          </p:cNvSpPr>
          <p:nvPr/>
        </p:nvSpPr>
        <p:spPr bwMode="auto">
          <a:xfrm>
            <a:off x="505881" y="1125497"/>
            <a:ext cx="8064896" cy="791335"/>
          </a:xfrm>
          <a:prstGeom prst="wedgeRectCallout">
            <a:avLst>
              <a:gd name="adj1" fmla="val -25182"/>
              <a:gd name="adj2" fmla="val 84253"/>
            </a:avLst>
          </a:prstGeom>
          <a:solidFill>
            <a:srgbClr val="FFC000"/>
          </a:solidFill>
          <a:ln>
            <a:noFill/>
          </a:ln>
        </p:spPr>
        <p:txBody>
          <a:bodyP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buNone/>
            </a:pPr>
            <a:r>
              <a:rPr lang="en-US" altLang="zh-CN" sz="2000" dirty="0">
                <a:cs typeface="ＭＳ Ｐゴシック" charset="-128"/>
              </a:rPr>
              <a:t>AAM is still the most effective algorithm in online scenario.</a:t>
            </a:r>
          </a:p>
          <a:p>
            <a:pPr algn="just" eaLnBrk="1" hangingPunct="1"/>
            <a:r>
              <a:rPr lang="en-US" altLang="zh-CN" sz="2000" dirty="0">
                <a:cs typeface="ＭＳ Ｐゴシック" charset="-128"/>
              </a:rPr>
              <a:t>MCF-LTC still outperforms the baseline in offline scenario.</a:t>
            </a:r>
          </a:p>
          <a:p>
            <a:pPr algn="just" eaLnBrk="1" hangingPunct="1">
              <a:buNone/>
            </a:pPr>
            <a:endParaRPr lang="en-US" altLang="zh-CN" sz="2000" dirty="0">
              <a:cs typeface="ＭＳ Ｐゴシック" charset="-128"/>
            </a:endParaRPr>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52</a:t>
            </a:fld>
            <a:endParaRPr lang="en-US" altLang="ko-KR"/>
          </a:p>
        </p:txBody>
      </p:sp>
    </p:spTree>
    <p:extLst>
      <p:ext uri="{BB962C8B-B14F-4D97-AF65-F5344CB8AC3E}">
        <p14:creationId xmlns:p14="http://schemas.microsoft.com/office/powerpoint/2010/main" val="345897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a:t>Our Solutions</a:t>
            </a:r>
            <a:endParaRPr lang="en-US" altLang="zh-CN" sz="2800"/>
          </a:p>
          <a:p>
            <a:pPr eaLnBrk="1" hangingPunct="1">
              <a:spcBef>
                <a:spcPts val="1000"/>
              </a:spcBef>
              <a:spcAft>
                <a:spcPts val="4000"/>
              </a:spcAft>
            </a:pPr>
            <a:r>
              <a:rPr lang="en-US" altLang="zh-CN" sz="3200"/>
              <a:t>Experiments</a:t>
            </a:r>
            <a:endParaRPr lang="en-US" altLang="zh-CN" sz="3200" dirty="0"/>
          </a:p>
          <a:p>
            <a:pPr eaLnBrk="1" hangingPunct="1">
              <a:spcBef>
                <a:spcPts val="1000"/>
              </a:spcBef>
              <a:spcAft>
                <a:spcPts val="4000"/>
              </a:spcAft>
            </a:pPr>
            <a:r>
              <a:rPr lang="en-US" altLang="zh-CN" sz="3200">
                <a:solidFill>
                  <a:srgbClr val="FF0000"/>
                </a:solidFill>
              </a:rPr>
              <a:t>Conclusions</a:t>
            </a:r>
            <a:endParaRPr lang="en-US" altLang="zh-CN" sz="3200" dirty="0">
              <a:solidFill>
                <a:srgbClr val="FF0000"/>
              </a:solidFill>
            </a:endParaRPr>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53</a:t>
            </a:fld>
            <a:endParaRPr lang="en-US" altLang="ko-KR"/>
          </a:p>
        </p:txBody>
      </p:sp>
    </p:spTree>
    <p:extLst>
      <p:ext uri="{BB962C8B-B14F-4D97-AF65-F5344CB8AC3E}">
        <p14:creationId xmlns:p14="http://schemas.microsoft.com/office/powerpoint/2010/main" val="4010111436"/>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Conclusions</a:t>
            </a:r>
            <a:endParaRPr lang="zh-CN" altLang="en-US"/>
          </a:p>
        </p:txBody>
      </p:sp>
      <p:sp>
        <p:nvSpPr>
          <p:cNvPr id="3" name="内容占位符 2"/>
          <p:cNvSpPr>
            <a:spLocks noGrp="1"/>
          </p:cNvSpPr>
          <p:nvPr>
            <p:ph idx="1"/>
          </p:nvPr>
        </p:nvSpPr>
        <p:spPr/>
        <p:txBody>
          <a:bodyPr/>
          <a:lstStyle/>
          <a:p>
            <a:pPr algn="just">
              <a:spcBef>
                <a:spcPts val="300"/>
              </a:spcBef>
              <a:spcAft>
                <a:spcPts val="300"/>
              </a:spcAft>
              <a:buSzPct val="60000"/>
              <a:defRPr/>
            </a:pPr>
            <a:r>
              <a:rPr lang="en-US" altLang="zh-CN" sz="2400"/>
              <a:t>Formally define a Latency-oriented Task Completion (LTC) problem in spatial crowdsourcing platform.</a:t>
            </a:r>
          </a:p>
          <a:p>
            <a:pPr algn="just">
              <a:spcBef>
                <a:spcPts val="300"/>
              </a:spcBef>
              <a:spcAft>
                <a:spcPts val="300"/>
              </a:spcAft>
              <a:buSzPct val="60000"/>
              <a:defRPr/>
            </a:pPr>
            <a:endParaRPr lang="en-US" altLang="zh-CN" sz="2600"/>
          </a:p>
          <a:p>
            <a:pPr algn="just">
              <a:lnSpc>
                <a:spcPct val="95000"/>
              </a:lnSpc>
              <a:spcBef>
                <a:spcPct val="25000"/>
              </a:spcBef>
              <a:spcAft>
                <a:spcPct val="10000"/>
              </a:spcAft>
              <a:buSzPct val="60000"/>
              <a:defRPr/>
            </a:pPr>
            <a:r>
              <a:rPr lang="en-US" altLang="zh-CN" sz="2400"/>
              <a:t>Design one batch-based algorithm for offline scenario with theoretical guarantee</a:t>
            </a:r>
            <a:r>
              <a:rPr lang="en-US" altLang="zh-CN" sz="2400" smtClean="0"/>
              <a:t>.</a:t>
            </a:r>
          </a:p>
          <a:p>
            <a:pPr algn="just">
              <a:lnSpc>
                <a:spcPct val="95000"/>
              </a:lnSpc>
              <a:spcBef>
                <a:spcPct val="25000"/>
              </a:spcBef>
              <a:spcAft>
                <a:spcPct val="10000"/>
              </a:spcAft>
              <a:buSzPct val="60000"/>
              <a:defRPr/>
            </a:pPr>
            <a:endParaRPr lang="en-US" altLang="zh-CN" sz="2600"/>
          </a:p>
          <a:p>
            <a:pPr algn="just">
              <a:lnSpc>
                <a:spcPct val="95000"/>
              </a:lnSpc>
              <a:spcBef>
                <a:spcPct val="25000"/>
              </a:spcBef>
              <a:spcAft>
                <a:spcPct val="10000"/>
              </a:spcAft>
              <a:buSzPct val="60000"/>
              <a:defRPr/>
            </a:pPr>
            <a:r>
              <a:rPr lang="en-US" altLang="zh-CN" sz="2400" smtClean="0"/>
              <a:t>Design </a:t>
            </a:r>
            <a:r>
              <a:rPr lang="en-US" altLang="zh-CN" sz="2400"/>
              <a:t>two greedy-based algorithms for online scenario, both with theoretical guarantee.</a:t>
            </a:r>
          </a:p>
          <a:p>
            <a:pPr algn="just">
              <a:lnSpc>
                <a:spcPct val="95000"/>
              </a:lnSpc>
              <a:spcBef>
                <a:spcPct val="25000"/>
              </a:spcBef>
              <a:spcAft>
                <a:spcPct val="10000"/>
              </a:spcAft>
              <a:buSzPct val="60000"/>
              <a:defRPr/>
            </a:pPr>
            <a:endParaRPr lang="en-US" altLang="zh-CN" sz="2600"/>
          </a:p>
          <a:p>
            <a:pPr algn="just">
              <a:lnSpc>
                <a:spcPct val="95000"/>
              </a:lnSpc>
              <a:spcBef>
                <a:spcPct val="25000"/>
              </a:spcBef>
              <a:spcAft>
                <a:spcPct val="10000"/>
              </a:spcAft>
              <a:buSzPct val="60000"/>
              <a:defRPr/>
            </a:pPr>
            <a:r>
              <a:rPr lang="en-US" altLang="zh-CN" sz="2400"/>
              <a:t>Conduct extensive experiments on both synthetic and </a:t>
            </a:r>
            <a:r>
              <a:rPr lang="en-US" altLang="zh-CN" sz="2400" smtClean="0"/>
              <a:t>real datasets </a:t>
            </a:r>
            <a:r>
              <a:rPr lang="en-US" altLang="zh-CN" sz="2400"/>
              <a:t>to verify our solutions.</a:t>
            </a:r>
          </a:p>
          <a:p>
            <a:endParaRPr lang="zh-CN" altLang="en-US" sz="2400"/>
          </a:p>
        </p:txBody>
      </p:sp>
      <p:sp>
        <p:nvSpPr>
          <p:cNvPr id="5" name="灯片编号占位符 4"/>
          <p:cNvSpPr>
            <a:spLocks noGrp="1"/>
          </p:cNvSpPr>
          <p:nvPr>
            <p:ph type="sldNum" sz="quarter" idx="12"/>
          </p:nvPr>
        </p:nvSpPr>
        <p:spPr/>
        <p:txBody>
          <a:bodyPr/>
          <a:lstStyle/>
          <a:p>
            <a:pPr>
              <a:defRPr/>
            </a:pPr>
            <a:fld id="{73697CC5-BB9E-487E-AFF3-8F5506CF83B5}" type="slidenum">
              <a:rPr lang="en-US" altLang="ko-KR" smtClean="0"/>
              <a:pPr>
                <a:defRPr/>
              </a:pPr>
              <a:t>54</a:t>
            </a:fld>
            <a:endParaRPr lang="en-US" altLang="ko-KR"/>
          </a:p>
        </p:txBody>
      </p:sp>
    </p:spTree>
    <p:extLst>
      <p:ext uri="{BB962C8B-B14F-4D97-AF65-F5344CB8AC3E}">
        <p14:creationId xmlns:p14="http://schemas.microsoft.com/office/powerpoint/2010/main" val="1205757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4876800"/>
            <a:ext cx="2667000" cy="990600"/>
          </a:xfrm>
        </p:spPr>
        <p:txBody>
          <a:bodyPr/>
          <a:lstStyle/>
          <a:p>
            <a:pPr eaLnBrk="1" hangingPunct="1"/>
            <a:r>
              <a:rPr lang="en-US" altLang="zh-CN"/>
              <a:t>Thank You</a:t>
            </a:r>
          </a:p>
        </p:txBody>
      </p:sp>
      <p:sp>
        <p:nvSpPr>
          <p:cNvPr id="4" name="TextBox 3"/>
          <p:cNvSpPr txBox="1">
            <a:spLocks noChangeArrowheads="1"/>
          </p:cNvSpPr>
          <p:nvPr/>
        </p:nvSpPr>
        <p:spPr bwMode="auto">
          <a:xfrm>
            <a:off x="914400" y="14478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zh-CN" sz="5400">
                <a:solidFill>
                  <a:srgbClr val="00B0F0"/>
                </a:solidFill>
              </a:rPr>
              <a:t>Q &amp; 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67000"/>
            <a:ext cx="32004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55</a:t>
            </a:fld>
            <a:endParaRPr lang="en-US" altLang="ko-K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Motivation</a:t>
            </a:r>
            <a:endParaRPr lang="zh-CN" altLang="en-US"/>
          </a:p>
        </p:txBody>
      </p:sp>
      <p:pic>
        <p:nvPicPr>
          <p:cNvPr id="6" name="图片 5"/>
          <p:cNvPicPr>
            <a:picLocks noChangeAspect="1"/>
          </p:cNvPicPr>
          <p:nvPr/>
        </p:nvPicPr>
        <p:blipFill rotWithShape="1">
          <a:blip r:embed="rId3"/>
          <a:srcRect l="22832" t="36007" r="29132" b="10101"/>
          <a:stretch/>
        </p:blipFill>
        <p:spPr>
          <a:xfrm>
            <a:off x="179512" y="1052736"/>
            <a:ext cx="8784976" cy="554387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366" y="5790873"/>
            <a:ext cx="1426110" cy="823746"/>
          </a:xfrm>
          <a:prstGeom prst="rect">
            <a:avLst/>
          </a:prstGeom>
        </p:spPr>
      </p:pic>
      <p:pic>
        <p:nvPicPr>
          <p:cNvPr id="8" name="图片 7"/>
          <p:cNvPicPr>
            <a:picLocks noChangeAspect="1"/>
          </p:cNvPicPr>
          <p:nvPr/>
        </p:nvPicPr>
        <p:blipFill>
          <a:blip r:embed="rId5"/>
          <a:stretch>
            <a:fillRect/>
          </a:stretch>
        </p:blipFill>
        <p:spPr>
          <a:xfrm>
            <a:off x="5364088" y="3416158"/>
            <a:ext cx="362291" cy="504056"/>
          </a:xfrm>
          <a:prstGeom prst="rect">
            <a:avLst/>
          </a:prstGeom>
        </p:spPr>
      </p:pic>
      <p:pic>
        <p:nvPicPr>
          <p:cNvPr id="11"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2623" y="3898700"/>
            <a:ext cx="544089" cy="521883"/>
          </a:xfrm>
          <a:prstGeom prst="rect">
            <a:avLst/>
          </a:prstGeom>
        </p:spPr>
      </p:pic>
      <p:sp>
        <p:nvSpPr>
          <p:cNvPr id="12" name="矩形标注 11"/>
          <p:cNvSpPr>
            <a:spLocks noChangeArrowheads="1"/>
          </p:cNvSpPr>
          <p:nvPr/>
        </p:nvSpPr>
        <p:spPr bwMode="auto">
          <a:xfrm>
            <a:off x="3155263" y="4702186"/>
            <a:ext cx="3394720" cy="796140"/>
          </a:xfrm>
          <a:prstGeom prst="wedgeRectCallout">
            <a:avLst>
              <a:gd name="adj1" fmla="val 8240"/>
              <a:gd name="adj2" fmla="val -82953"/>
            </a:avLst>
          </a:prstGeom>
          <a:solidFill>
            <a:srgbClr val="FFC000"/>
          </a:solidFill>
          <a:ln>
            <a:noFill/>
          </a:ln>
        </p:spPr>
        <p:txBody>
          <a:bodyPr anchor="ct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ctr" fontAlgn="base">
              <a:spcBef>
                <a:spcPct val="0"/>
              </a:spcBef>
              <a:spcAft>
                <a:spcPct val="0"/>
              </a:spcAft>
              <a:buClrTx/>
              <a:buSzTx/>
              <a:buFontTx/>
              <a:buNone/>
              <a:defRPr/>
            </a:pPr>
            <a:r>
              <a:rPr lang="en-US" altLang="zh-CN" sz="2400" b="1">
                <a:solidFill>
                  <a:srgbClr val="000000"/>
                </a:solidFill>
                <a:latin typeface="Arial"/>
                <a:cs typeface="ＭＳ Ｐゴシック" charset="-128"/>
              </a:rPr>
              <a:t>Post  with check-in.</a:t>
            </a:r>
            <a:endParaRPr lang="zh-CN" altLang="en-US" sz="2400" b="1" dirty="0">
              <a:solidFill>
                <a:srgbClr val="000000"/>
              </a:solidFill>
              <a:latin typeface="Arial"/>
              <a:cs typeface="ＭＳ Ｐゴシック" charset="-128"/>
            </a:endParaRPr>
          </a:p>
        </p:txBody>
      </p:sp>
      <p:grpSp>
        <p:nvGrpSpPr>
          <p:cNvPr id="48" name="组合 47"/>
          <p:cNvGrpSpPr/>
          <p:nvPr/>
        </p:nvGrpSpPr>
        <p:grpSpPr>
          <a:xfrm>
            <a:off x="183076" y="936416"/>
            <a:ext cx="2699054" cy="5463540"/>
            <a:chOff x="183076" y="936416"/>
            <a:chExt cx="2699054" cy="5463540"/>
          </a:xfrm>
        </p:grpSpPr>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76" y="936416"/>
              <a:ext cx="2699054" cy="546354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211" y="1582097"/>
              <a:ext cx="2346851" cy="4172178"/>
            </a:xfrm>
            <a:prstGeom prst="rect">
              <a:avLst/>
            </a:prstGeom>
          </p:spPr>
        </p:pic>
        <p:pic>
          <p:nvPicPr>
            <p:cNvPr id="18" name="图片 17"/>
            <p:cNvPicPr>
              <a:picLocks noChangeAspect="1"/>
            </p:cNvPicPr>
            <p:nvPr/>
          </p:nvPicPr>
          <p:blipFill rotWithShape="1">
            <a:blip r:embed="rId9">
              <a:extLst>
                <a:ext uri="{28A0092B-C50C-407E-A947-70E740481C1C}">
                  <a14:useLocalDpi xmlns:a14="http://schemas.microsoft.com/office/drawing/2010/main" val="0"/>
                </a:ext>
              </a:extLst>
            </a:blip>
            <a:srcRect l="-1" t="12976" r="39177" b="32424"/>
            <a:stretch/>
          </p:blipFill>
          <p:spPr>
            <a:xfrm>
              <a:off x="353483" y="2057390"/>
              <a:ext cx="2346309" cy="3744417"/>
            </a:xfrm>
            <a:prstGeom prst="rect">
              <a:avLst/>
            </a:prstGeom>
            <a:ln>
              <a:solidFill>
                <a:schemeClr val="bg1">
                  <a:lumMod val="85000"/>
                </a:schemeClr>
              </a:solidFill>
            </a:ln>
          </p:spPr>
        </p:pic>
        <p:pic>
          <p:nvPicPr>
            <p:cNvPr id="20" name="图片 19"/>
            <p:cNvPicPr>
              <a:picLocks noChangeAspect="1"/>
            </p:cNvPicPr>
            <p:nvPr/>
          </p:nvPicPr>
          <p:blipFill rotWithShape="1">
            <a:blip r:embed="rId9">
              <a:extLst>
                <a:ext uri="{28A0092B-C50C-407E-A947-70E740481C1C}">
                  <a14:useLocalDpi xmlns:a14="http://schemas.microsoft.com/office/drawing/2010/main" val="0"/>
                </a:ext>
              </a:extLst>
            </a:blip>
            <a:srcRect l="1503" t="92613" r="37831" b="1371"/>
            <a:stretch/>
          </p:blipFill>
          <p:spPr>
            <a:xfrm>
              <a:off x="359505" y="5373215"/>
              <a:ext cx="2340287" cy="412635"/>
            </a:xfrm>
            <a:prstGeom prst="rect">
              <a:avLst/>
            </a:prstGeom>
          </p:spPr>
        </p:pic>
        <p:pic>
          <p:nvPicPr>
            <p:cNvPr id="21" name="图片 20"/>
            <p:cNvPicPr>
              <a:picLocks noChangeAspect="1"/>
            </p:cNvPicPr>
            <p:nvPr/>
          </p:nvPicPr>
          <p:blipFill rotWithShape="1">
            <a:blip r:embed="rId9" cstate="print">
              <a:extLst>
                <a:ext uri="{28A0092B-C50C-407E-A947-70E740481C1C}">
                  <a14:useLocalDpi xmlns:a14="http://schemas.microsoft.com/office/drawing/2010/main" val="0"/>
                </a:ext>
              </a:extLst>
            </a:blip>
            <a:srcRect l="73456" t="93834" r="1917" b="916"/>
            <a:stretch/>
          </p:blipFill>
          <p:spPr>
            <a:xfrm>
              <a:off x="1989717" y="5522141"/>
              <a:ext cx="695848" cy="263710"/>
            </a:xfrm>
            <a:prstGeom prst="rect">
              <a:avLst/>
            </a:prstGeom>
          </p:spPr>
        </p:pic>
        <p:sp>
          <p:nvSpPr>
            <p:cNvPr id="10" name="矩形 9"/>
            <p:cNvSpPr/>
            <p:nvPr/>
          </p:nvSpPr>
          <p:spPr bwMode="auto">
            <a:xfrm>
              <a:off x="457200" y="2996952"/>
              <a:ext cx="318823" cy="3229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文本框 13"/>
            <p:cNvSpPr txBox="1"/>
            <p:nvPr/>
          </p:nvSpPr>
          <p:spPr>
            <a:xfrm>
              <a:off x="359504" y="3019209"/>
              <a:ext cx="2417093" cy="553998"/>
            </a:xfrm>
            <a:prstGeom prst="rect">
              <a:avLst/>
            </a:prstGeom>
            <a:noFill/>
          </p:spPr>
          <p:txBody>
            <a:bodyPr wrap="square" rtlCol="0">
              <a:spAutoFit/>
            </a:bodyPr>
            <a:lstStyle/>
            <a:p>
              <a:r>
                <a:rPr lang="en-US" altLang="zh-CN" sz="1500">
                  <a:latin typeface="Microsoft YaHei UI" panose="020B0503020204020204" pitchFamily="34" charset="-122"/>
                  <a:ea typeface="Microsoft YaHei UI" panose="020B0503020204020204" pitchFamily="34" charset="-122"/>
                </a:rPr>
                <a:t>What A Nice Dinner in Dragon City Cafe! </a:t>
              </a:r>
              <a:r>
                <a:rPr lang="en-US" altLang="zh-CN" sz="1500">
                  <a:solidFill>
                    <a:schemeClr val="bg1">
                      <a:lumMod val="65000"/>
                    </a:schemeClr>
                  </a:solidFill>
                  <a:latin typeface="Microsoft YaHei UI" panose="020B0503020204020204" pitchFamily="34" charset="-122"/>
                  <a:ea typeface="Microsoft YaHei UI" panose="020B0503020204020204" pitchFamily="34" charset="-122"/>
                </a:rPr>
                <a:t>|</a:t>
              </a:r>
              <a:endParaRPr lang="zh-CN" altLang="en-US" sz="1500">
                <a:solidFill>
                  <a:schemeClr val="bg1">
                    <a:lumMod val="65000"/>
                  </a:schemeClr>
                </a:solidFill>
                <a:latin typeface="Microsoft YaHei UI" panose="020B0503020204020204" pitchFamily="34" charset="-122"/>
                <a:ea typeface="Microsoft YaHei UI" panose="020B0503020204020204" pitchFamily="34" charset="-122"/>
              </a:endParaRPr>
            </a:p>
          </p:txBody>
        </p:sp>
        <p:pic>
          <p:nvPicPr>
            <p:cNvPr id="30" name="图片 29"/>
            <p:cNvPicPr>
              <a:picLocks noChangeAspect="1"/>
            </p:cNvPicPr>
            <p:nvPr/>
          </p:nvPicPr>
          <p:blipFill rotWithShape="1">
            <a:blip r:embed="rId10"/>
            <a:srcRect l="44534" t="42821" r="43425" b="41331"/>
            <a:stretch/>
          </p:blipFill>
          <p:spPr>
            <a:xfrm>
              <a:off x="359505" y="3645023"/>
              <a:ext cx="2340287" cy="1732391"/>
            </a:xfrm>
            <a:prstGeom prst="rect">
              <a:avLst/>
            </a:prstGeom>
          </p:spPr>
        </p:pic>
        <p:pic>
          <p:nvPicPr>
            <p:cNvPr id="33" name="图片 32"/>
            <p:cNvPicPr>
              <a:picLocks noChangeAspect="1"/>
            </p:cNvPicPr>
            <p:nvPr/>
          </p:nvPicPr>
          <p:blipFill rotWithShape="1">
            <a:blip r:embed="rId10"/>
            <a:srcRect l="34044" t="21547" r="63895" b="75402"/>
            <a:stretch/>
          </p:blipFill>
          <p:spPr>
            <a:xfrm>
              <a:off x="2152257" y="3315947"/>
              <a:ext cx="259503" cy="216025"/>
            </a:xfrm>
            <a:prstGeom prst="rect">
              <a:avLst/>
            </a:prstGeom>
          </p:spPr>
        </p:pic>
        <p:sp>
          <p:nvSpPr>
            <p:cNvPr id="34" name="矩形 33"/>
            <p:cNvSpPr/>
            <p:nvPr/>
          </p:nvSpPr>
          <p:spPr bwMode="auto">
            <a:xfrm>
              <a:off x="395536" y="2057390"/>
              <a:ext cx="2300543" cy="8749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pic>
          <p:nvPicPr>
            <p:cNvPr id="35" name="图片 34"/>
            <p:cNvPicPr>
              <a:picLocks noChangeAspect="1"/>
            </p:cNvPicPr>
            <p:nvPr/>
          </p:nvPicPr>
          <p:blipFill rotWithShape="1">
            <a:blip r:embed="rId9">
              <a:extLst>
                <a:ext uri="{28A0092B-C50C-407E-A947-70E740481C1C}">
                  <a14:useLocalDpi xmlns:a14="http://schemas.microsoft.com/office/drawing/2010/main" val="0"/>
                </a:ext>
              </a:extLst>
            </a:blip>
            <a:srcRect t="12074" r="39219" b="87259"/>
            <a:stretch/>
          </p:blipFill>
          <p:spPr>
            <a:xfrm>
              <a:off x="355133" y="2047100"/>
              <a:ext cx="2344660" cy="45719"/>
            </a:xfrm>
            <a:prstGeom prst="rect">
              <a:avLst/>
            </a:prstGeom>
          </p:spPr>
        </p:pic>
        <p:sp>
          <p:nvSpPr>
            <p:cNvPr id="40" name="矩形 39"/>
            <p:cNvSpPr/>
            <p:nvPr/>
          </p:nvSpPr>
          <p:spPr bwMode="auto">
            <a:xfrm>
              <a:off x="1064185" y="2099506"/>
              <a:ext cx="1540452" cy="6446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1" name="文本框 40"/>
            <p:cNvSpPr txBox="1"/>
            <p:nvPr/>
          </p:nvSpPr>
          <p:spPr>
            <a:xfrm>
              <a:off x="1069112" y="2526005"/>
              <a:ext cx="1533120" cy="184666"/>
            </a:xfrm>
            <a:prstGeom prst="rect">
              <a:avLst/>
            </a:prstGeom>
            <a:solidFill>
              <a:schemeClr val="bg1"/>
            </a:solidFill>
          </p:spPr>
          <p:txBody>
            <a:bodyPr wrap="square" lIns="0" tIns="0" rIns="0" bIns="0" rtlCol="0">
              <a:spAutoFit/>
            </a:bodyPr>
            <a:lstStyle/>
            <a:p>
              <a:r>
                <a:rPr lang="en-US" altLang="zh-CN" sz="1200">
                  <a:solidFill>
                    <a:srgbClr val="0070C0"/>
                  </a:solidFill>
                  <a:latin typeface="Microsoft YaHei UI" panose="020B0503020204020204" pitchFamily="34" charset="-122"/>
                  <a:ea typeface="Microsoft YaHei UI" panose="020B0503020204020204" pitchFamily="34" charset="-122"/>
                </a:rPr>
                <a:t>Dragon City Café.</a:t>
              </a:r>
              <a:endParaRPr lang="zh-CN" altLang="en-US" sz="1200">
                <a:solidFill>
                  <a:srgbClr val="0070C0"/>
                </a:solidFill>
                <a:latin typeface="Microsoft YaHei UI" panose="020B0503020204020204" pitchFamily="34" charset="-122"/>
                <a:ea typeface="Microsoft YaHei UI" panose="020B0503020204020204" pitchFamily="34" charset="-122"/>
              </a:endParaRPr>
            </a:p>
          </p:txBody>
        </p:sp>
        <p:grpSp>
          <p:nvGrpSpPr>
            <p:cNvPr id="46" name="组合 45"/>
            <p:cNvGrpSpPr/>
            <p:nvPr/>
          </p:nvGrpSpPr>
          <p:grpSpPr>
            <a:xfrm>
              <a:off x="981566" y="2253107"/>
              <a:ext cx="645551" cy="288032"/>
              <a:chOff x="965653" y="2726032"/>
              <a:chExt cx="645551" cy="288032"/>
            </a:xfrm>
          </p:grpSpPr>
          <p:pic>
            <p:nvPicPr>
              <p:cNvPr id="43" name="图片 42"/>
              <p:cNvPicPr>
                <a:picLocks noChangeAspect="1"/>
              </p:cNvPicPr>
              <p:nvPr/>
            </p:nvPicPr>
            <p:blipFill rotWithShape="1">
              <a:blip r:embed="rId11">
                <a:extLst>
                  <a:ext uri="{28A0092B-C50C-407E-A947-70E740481C1C}">
                    <a14:useLocalDpi xmlns:a14="http://schemas.microsoft.com/office/drawing/2010/main" val="0"/>
                  </a:ext>
                </a:extLst>
              </a:blip>
              <a:srcRect l="46267" t="12201" r="38800" b="83599"/>
              <a:stretch/>
            </p:blipFill>
            <p:spPr>
              <a:xfrm>
                <a:off x="1001178" y="2726032"/>
                <a:ext cx="576064" cy="288032"/>
              </a:xfrm>
              <a:prstGeom prst="rect">
                <a:avLst/>
              </a:prstGeom>
            </p:spPr>
          </p:pic>
          <p:sp>
            <p:nvSpPr>
              <p:cNvPr id="44" name="矩形 43"/>
              <p:cNvSpPr/>
              <p:nvPr/>
            </p:nvSpPr>
            <p:spPr bwMode="auto">
              <a:xfrm>
                <a:off x="1259632" y="2817033"/>
                <a:ext cx="351572" cy="1886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5" name="矩形 44"/>
              <p:cNvSpPr/>
              <p:nvPr/>
            </p:nvSpPr>
            <p:spPr bwMode="auto">
              <a:xfrm>
                <a:off x="965653" y="2818125"/>
                <a:ext cx="63624" cy="1886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sp>
          <p:nvSpPr>
            <p:cNvPr id="39" name="文本框 38"/>
            <p:cNvSpPr txBox="1"/>
            <p:nvPr/>
          </p:nvSpPr>
          <p:spPr>
            <a:xfrm>
              <a:off x="1288964" y="2312904"/>
              <a:ext cx="1385141" cy="184666"/>
            </a:xfrm>
            <a:prstGeom prst="rect">
              <a:avLst/>
            </a:prstGeom>
            <a:solidFill>
              <a:schemeClr val="bg1"/>
            </a:solidFill>
          </p:spPr>
          <p:txBody>
            <a:bodyPr wrap="square" lIns="0" tIns="0" rIns="0" bIns="0" rtlCol="0">
              <a:spAutoFit/>
            </a:bodyPr>
            <a:lstStyle/>
            <a:p>
              <a:r>
                <a:rPr lang="en-US" altLang="zh-CN" sz="1200">
                  <a:latin typeface="Microsoft YaHei UI" panose="020B0503020204020204" pitchFamily="34" charset="-122"/>
                  <a:ea typeface="Microsoft YaHei UI" panose="020B0503020204020204" pitchFamily="34" charset="-122"/>
                </a:rPr>
                <a:t>Eating </a:t>
              </a:r>
              <a:r>
                <a:rPr lang="en-US" altLang="zh-CN" sz="1200">
                  <a:solidFill>
                    <a:srgbClr val="0070C0"/>
                  </a:solidFill>
                  <a:latin typeface="Microsoft YaHei UI" panose="020B0503020204020204" pitchFamily="34" charset="-122"/>
                  <a:ea typeface="Microsoft YaHei UI" panose="020B0503020204020204" pitchFamily="34" charset="-122"/>
                </a:rPr>
                <a:t>dinner</a:t>
              </a:r>
              <a:r>
                <a:rPr lang="en-US" altLang="zh-CN" sz="1200">
                  <a:latin typeface="Microsoft YaHei UI" panose="020B0503020204020204" pitchFamily="34" charset="-122"/>
                  <a:ea typeface="Microsoft YaHei UI" panose="020B0503020204020204" pitchFamily="34" charset="-122"/>
                </a:rPr>
                <a:t> at</a:t>
              </a:r>
              <a:endParaRPr lang="zh-CN" altLang="en-US" sz="1200">
                <a:solidFill>
                  <a:schemeClr val="bg1">
                    <a:lumMod val="65000"/>
                  </a:schemeClr>
                </a:solidFill>
                <a:latin typeface="Microsoft YaHei UI" panose="020B0503020204020204" pitchFamily="34" charset="-122"/>
                <a:ea typeface="Microsoft YaHei UI" panose="020B0503020204020204" pitchFamily="34" charset="-122"/>
              </a:endParaRPr>
            </a:p>
          </p:txBody>
        </p:sp>
        <p:pic>
          <p:nvPicPr>
            <p:cNvPr id="9" name="图片 8"/>
            <p:cNvPicPr>
              <a:picLocks noChangeAspect="1"/>
            </p:cNvPicPr>
            <p:nvPr/>
          </p:nvPicPr>
          <p:blipFill rotWithShape="1">
            <a:blip r:embed="rId9">
              <a:extLst>
                <a:ext uri="{28A0092B-C50C-407E-A947-70E740481C1C}">
                  <a14:useLocalDpi xmlns:a14="http://schemas.microsoft.com/office/drawing/2010/main" val="0"/>
                </a:ext>
              </a:extLst>
            </a:blip>
            <a:srcRect l="1660" t="12868" r="81540" b="78733"/>
            <a:stretch/>
          </p:blipFill>
          <p:spPr>
            <a:xfrm>
              <a:off x="382278" y="2256642"/>
              <a:ext cx="648072" cy="576063"/>
            </a:xfrm>
            <a:prstGeom prst="rect">
              <a:avLst/>
            </a:prstGeom>
          </p:spPr>
        </p:pic>
      </p:grpSp>
      <p:sp>
        <p:nvSpPr>
          <p:cNvPr id="49" name="矩形标注 48"/>
          <p:cNvSpPr>
            <a:spLocks noChangeArrowheads="1"/>
          </p:cNvSpPr>
          <p:nvPr/>
        </p:nvSpPr>
        <p:spPr bwMode="auto">
          <a:xfrm>
            <a:off x="2916959" y="2244813"/>
            <a:ext cx="3456384" cy="883645"/>
          </a:xfrm>
          <a:prstGeom prst="wedgeRectCallout">
            <a:avLst>
              <a:gd name="adj1" fmla="val 26109"/>
              <a:gd name="adj2" fmla="val 76960"/>
            </a:avLst>
          </a:prstGeom>
          <a:solidFill>
            <a:srgbClr val="FFC000"/>
          </a:solidFill>
          <a:ln>
            <a:noFill/>
          </a:ln>
        </p:spPr>
        <p:txBody>
          <a:bodyPr anchor="ct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ctr" fontAlgn="base">
              <a:spcBef>
                <a:spcPct val="0"/>
              </a:spcBef>
              <a:spcAft>
                <a:spcPct val="0"/>
              </a:spcAft>
              <a:buClrTx/>
              <a:buSzTx/>
              <a:buFontTx/>
              <a:buNone/>
              <a:defRPr/>
            </a:pPr>
            <a:r>
              <a:rPr lang="en-US" altLang="zh-CN" sz="2400" b="1">
                <a:solidFill>
                  <a:srgbClr val="000000"/>
                </a:solidFill>
                <a:latin typeface="Arial"/>
                <a:cs typeface="ＭＳ Ｐゴシック" charset="-128"/>
              </a:rPr>
              <a:t>Collect data</a:t>
            </a:r>
          </a:p>
          <a:p>
            <a:pPr algn="ctr" fontAlgn="base">
              <a:spcBef>
                <a:spcPct val="0"/>
              </a:spcBef>
              <a:spcAft>
                <a:spcPct val="0"/>
              </a:spcAft>
              <a:buClrTx/>
              <a:buSzTx/>
              <a:buFontTx/>
              <a:buNone/>
              <a:defRPr/>
            </a:pPr>
            <a:r>
              <a:rPr lang="en-US" altLang="zh-CN" sz="2400">
                <a:solidFill>
                  <a:srgbClr val="000000"/>
                </a:solidFill>
                <a:latin typeface="Arial"/>
                <a:cs typeface="ＭＳ Ｐゴシック" charset="-128"/>
              </a:rPr>
              <a:t>about nearby POIs.</a:t>
            </a:r>
            <a:endParaRPr lang="zh-CN" altLang="en-US" sz="2400" b="1" dirty="0">
              <a:solidFill>
                <a:srgbClr val="000000"/>
              </a:solidFill>
              <a:latin typeface="Arial"/>
              <a:cs typeface="ＭＳ Ｐゴシック" charset="-128"/>
            </a:endParaRPr>
          </a:p>
        </p:txBody>
      </p:sp>
      <p:sp>
        <p:nvSpPr>
          <p:cNvPr id="13" name="灯片编号占位符 12"/>
          <p:cNvSpPr>
            <a:spLocks noGrp="1"/>
          </p:cNvSpPr>
          <p:nvPr>
            <p:ph type="sldNum" sz="quarter" idx="12"/>
          </p:nvPr>
        </p:nvSpPr>
        <p:spPr/>
        <p:txBody>
          <a:bodyPr/>
          <a:lstStyle/>
          <a:p>
            <a:pPr>
              <a:defRPr/>
            </a:pPr>
            <a:fld id="{B2D9E1CE-3C7F-4ACF-8753-53AB71A600F5}" type="slidenum">
              <a:rPr lang="en-US" altLang="ko-KR" smtClean="0"/>
              <a:pPr>
                <a:defRPr/>
              </a:pPr>
              <a:t>6</a:t>
            </a:fld>
            <a:endParaRPr lang="en-US" altLang="ko-KR"/>
          </a:p>
        </p:txBody>
      </p:sp>
    </p:spTree>
    <p:extLst>
      <p:ext uri="{BB962C8B-B14F-4D97-AF65-F5344CB8AC3E}">
        <p14:creationId xmlns:p14="http://schemas.microsoft.com/office/powerpoint/2010/main" val="101954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l="22832" t="36007" r="29132" b="10101"/>
          <a:stretch/>
        </p:blipFill>
        <p:spPr>
          <a:xfrm>
            <a:off x="179512" y="1052736"/>
            <a:ext cx="8784976" cy="5543872"/>
          </a:xfrm>
          <a:prstGeom prst="rect">
            <a:avLst/>
          </a:prstGeom>
        </p:spPr>
      </p:pic>
      <p:sp>
        <p:nvSpPr>
          <p:cNvPr id="2" name="标题 1"/>
          <p:cNvSpPr>
            <a:spLocks noGrp="1"/>
          </p:cNvSpPr>
          <p:nvPr>
            <p:ph type="title"/>
          </p:nvPr>
        </p:nvSpPr>
        <p:spPr/>
        <p:txBody>
          <a:bodyPr/>
          <a:lstStyle/>
          <a:p>
            <a:pPr algn="ctr"/>
            <a:r>
              <a:rPr lang="en-US" altLang="zh-CN"/>
              <a:t>Motivation</a:t>
            </a:r>
            <a:endParaRPr lang="zh-CN" altLang="en-US"/>
          </a:p>
        </p:txBody>
      </p:sp>
      <p:pic>
        <p:nvPicPr>
          <p:cNvPr id="8" name="图片 7"/>
          <p:cNvPicPr>
            <a:picLocks noChangeAspect="1"/>
          </p:cNvPicPr>
          <p:nvPr/>
        </p:nvPicPr>
        <p:blipFill>
          <a:blip r:embed="rId4"/>
          <a:stretch>
            <a:fillRect/>
          </a:stretch>
        </p:blipFill>
        <p:spPr>
          <a:xfrm>
            <a:off x="5364088" y="3416158"/>
            <a:ext cx="362291" cy="504056"/>
          </a:xfrm>
          <a:prstGeom prst="rect">
            <a:avLst/>
          </a:prstGeom>
        </p:spPr>
      </p:pic>
      <p:pic>
        <p:nvPicPr>
          <p:cNvPr id="11"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2623" y="3898700"/>
            <a:ext cx="544089" cy="521883"/>
          </a:xfrm>
          <a:prstGeom prst="rect">
            <a:avLst/>
          </a:prstGeom>
        </p:spPr>
      </p:pic>
      <p:sp>
        <p:nvSpPr>
          <p:cNvPr id="26" name="矩形 25"/>
          <p:cNvSpPr/>
          <p:nvPr/>
        </p:nvSpPr>
        <p:spPr bwMode="auto">
          <a:xfrm>
            <a:off x="683568" y="1516286"/>
            <a:ext cx="144016" cy="256530"/>
          </a:xfrm>
          <a:prstGeom prst="rect">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7366" y="5790873"/>
            <a:ext cx="1426110" cy="823746"/>
          </a:xfrm>
          <a:prstGeom prst="rect">
            <a:avLst/>
          </a:prstGeom>
        </p:spPr>
      </p:pic>
      <p:grpSp>
        <p:nvGrpSpPr>
          <p:cNvPr id="29" name="组合 28"/>
          <p:cNvGrpSpPr/>
          <p:nvPr/>
        </p:nvGrpSpPr>
        <p:grpSpPr>
          <a:xfrm>
            <a:off x="183076" y="936416"/>
            <a:ext cx="2699054" cy="5463540"/>
            <a:chOff x="183076" y="936416"/>
            <a:chExt cx="2699054" cy="5463540"/>
          </a:xfrm>
        </p:grpSpPr>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76" y="936416"/>
              <a:ext cx="2699054" cy="5463540"/>
            </a:xfrm>
            <a:prstGeom prst="rect">
              <a:avLst/>
            </a:prstGeom>
          </p:spPr>
        </p:pic>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211" y="1582097"/>
              <a:ext cx="2346851" cy="4172178"/>
            </a:xfrm>
            <a:prstGeom prst="rect">
              <a:avLst/>
            </a:prstGeom>
          </p:spPr>
        </p:pic>
        <p:pic>
          <p:nvPicPr>
            <p:cNvPr id="32" name="图片 31"/>
            <p:cNvPicPr>
              <a:picLocks noChangeAspect="1"/>
            </p:cNvPicPr>
            <p:nvPr/>
          </p:nvPicPr>
          <p:blipFill rotWithShape="1">
            <a:blip r:embed="rId9">
              <a:extLst>
                <a:ext uri="{28A0092B-C50C-407E-A947-70E740481C1C}">
                  <a14:useLocalDpi xmlns:a14="http://schemas.microsoft.com/office/drawing/2010/main" val="0"/>
                </a:ext>
              </a:extLst>
            </a:blip>
            <a:srcRect l="-1" t="12976" r="39177" b="32424"/>
            <a:stretch/>
          </p:blipFill>
          <p:spPr>
            <a:xfrm>
              <a:off x="353483" y="2057390"/>
              <a:ext cx="2346309" cy="3744417"/>
            </a:xfrm>
            <a:prstGeom prst="rect">
              <a:avLst/>
            </a:prstGeom>
            <a:ln>
              <a:solidFill>
                <a:schemeClr val="bg1">
                  <a:lumMod val="85000"/>
                </a:schemeClr>
              </a:solidFill>
            </a:ln>
          </p:spPr>
        </p:pic>
        <p:pic>
          <p:nvPicPr>
            <p:cNvPr id="33" name="图片 32"/>
            <p:cNvPicPr>
              <a:picLocks noChangeAspect="1"/>
            </p:cNvPicPr>
            <p:nvPr/>
          </p:nvPicPr>
          <p:blipFill rotWithShape="1">
            <a:blip r:embed="rId9">
              <a:extLst>
                <a:ext uri="{28A0092B-C50C-407E-A947-70E740481C1C}">
                  <a14:useLocalDpi xmlns:a14="http://schemas.microsoft.com/office/drawing/2010/main" val="0"/>
                </a:ext>
              </a:extLst>
            </a:blip>
            <a:srcRect l="1503" t="92613" r="37831" b="1371"/>
            <a:stretch/>
          </p:blipFill>
          <p:spPr>
            <a:xfrm>
              <a:off x="359505" y="5373215"/>
              <a:ext cx="2340287" cy="412635"/>
            </a:xfrm>
            <a:prstGeom prst="rect">
              <a:avLst/>
            </a:prstGeom>
          </p:spPr>
        </p:pic>
        <p:pic>
          <p:nvPicPr>
            <p:cNvPr id="34" name="图片 33"/>
            <p:cNvPicPr>
              <a:picLocks noChangeAspect="1"/>
            </p:cNvPicPr>
            <p:nvPr/>
          </p:nvPicPr>
          <p:blipFill rotWithShape="1">
            <a:blip r:embed="rId9" cstate="print">
              <a:extLst>
                <a:ext uri="{28A0092B-C50C-407E-A947-70E740481C1C}">
                  <a14:useLocalDpi xmlns:a14="http://schemas.microsoft.com/office/drawing/2010/main" val="0"/>
                </a:ext>
              </a:extLst>
            </a:blip>
            <a:srcRect l="73456" t="93834" r="1917" b="916"/>
            <a:stretch/>
          </p:blipFill>
          <p:spPr>
            <a:xfrm>
              <a:off x="1989717" y="5522141"/>
              <a:ext cx="695848" cy="263710"/>
            </a:xfrm>
            <a:prstGeom prst="rect">
              <a:avLst/>
            </a:prstGeom>
          </p:spPr>
        </p:pic>
        <p:sp>
          <p:nvSpPr>
            <p:cNvPr id="35" name="矩形 34"/>
            <p:cNvSpPr/>
            <p:nvPr/>
          </p:nvSpPr>
          <p:spPr bwMode="auto">
            <a:xfrm>
              <a:off x="457200" y="2996952"/>
              <a:ext cx="318823" cy="3229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36" name="文本框 35"/>
            <p:cNvSpPr txBox="1"/>
            <p:nvPr/>
          </p:nvSpPr>
          <p:spPr>
            <a:xfrm>
              <a:off x="359504" y="3019209"/>
              <a:ext cx="2417093" cy="553998"/>
            </a:xfrm>
            <a:prstGeom prst="rect">
              <a:avLst/>
            </a:prstGeom>
            <a:noFill/>
          </p:spPr>
          <p:txBody>
            <a:bodyPr wrap="square" rtlCol="0">
              <a:spAutoFit/>
            </a:bodyPr>
            <a:lstStyle/>
            <a:p>
              <a:r>
                <a:rPr lang="en-US" altLang="zh-CN" sz="1500">
                  <a:latin typeface="Microsoft YaHei UI" panose="020B0503020204020204" pitchFamily="34" charset="-122"/>
                  <a:ea typeface="Microsoft YaHei UI" panose="020B0503020204020204" pitchFamily="34" charset="-122"/>
                </a:rPr>
                <a:t>What A Nice Dinner in Dragon City Cafe! </a:t>
              </a:r>
              <a:r>
                <a:rPr lang="en-US" altLang="zh-CN" sz="1500">
                  <a:solidFill>
                    <a:schemeClr val="bg1">
                      <a:lumMod val="65000"/>
                    </a:schemeClr>
                  </a:solidFill>
                  <a:latin typeface="Microsoft YaHei UI" panose="020B0503020204020204" pitchFamily="34" charset="-122"/>
                  <a:ea typeface="Microsoft YaHei UI" panose="020B0503020204020204" pitchFamily="34" charset="-122"/>
                </a:rPr>
                <a:t>|</a:t>
              </a:r>
              <a:endParaRPr lang="zh-CN" altLang="en-US" sz="1500">
                <a:solidFill>
                  <a:schemeClr val="bg1">
                    <a:lumMod val="65000"/>
                  </a:schemeClr>
                </a:solidFill>
                <a:latin typeface="Microsoft YaHei UI" panose="020B0503020204020204" pitchFamily="34" charset="-122"/>
                <a:ea typeface="Microsoft YaHei UI" panose="020B0503020204020204" pitchFamily="34" charset="-122"/>
              </a:endParaRPr>
            </a:p>
          </p:txBody>
        </p:sp>
        <p:pic>
          <p:nvPicPr>
            <p:cNvPr id="37" name="图片 36"/>
            <p:cNvPicPr>
              <a:picLocks noChangeAspect="1"/>
            </p:cNvPicPr>
            <p:nvPr/>
          </p:nvPicPr>
          <p:blipFill rotWithShape="1">
            <a:blip r:embed="rId10"/>
            <a:srcRect l="44534" t="42821" r="43425" b="41331"/>
            <a:stretch/>
          </p:blipFill>
          <p:spPr>
            <a:xfrm>
              <a:off x="359505" y="3645023"/>
              <a:ext cx="2340287" cy="1732391"/>
            </a:xfrm>
            <a:prstGeom prst="rect">
              <a:avLst/>
            </a:prstGeom>
          </p:spPr>
        </p:pic>
        <p:pic>
          <p:nvPicPr>
            <p:cNvPr id="38" name="图片 37"/>
            <p:cNvPicPr>
              <a:picLocks noChangeAspect="1"/>
            </p:cNvPicPr>
            <p:nvPr/>
          </p:nvPicPr>
          <p:blipFill rotWithShape="1">
            <a:blip r:embed="rId10"/>
            <a:srcRect l="34044" t="21547" r="63895" b="75402"/>
            <a:stretch/>
          </p:blipFill>
          <p:spPr>
            <a:xfrm>
              <a:off x="2152257" y="3315947"/>
              <a:ext cx="259503" cy="216025"/>
            </a:xfrm>
            <a:prstGeom prst="rect">
              <a:avLst/>
            </a:prstGeom>
          </p:spPr>
        </p:pic>
        <p:sp>
          <p:nvSpPr>
            <p:cNvPr id="39" name="矩形 38"/>
            <p:cNvSpPr/>
            <p:nvPr/>
          </p:nvSpPr>
          <p:spPr bwMode="auto">
            <a:xfrm>
              <a:off x="395536" y="2057390"/>
              <a:ext cx="2300543" cy="8749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pic>
          <p:nvPicPr>
            <p:cNvPr id="40" name="图片 39"/>
            <p:cNvPicPr>
              <a:picLocks noChangeAspect="1"/>
            </p:cNvPicPr>
            <p:nvPr/>
          </p:nvPicPr>
          <p:blipFill rotWithShape="1">
            <a:blip r:embed="rId9">
              <a:extLst>
                <a:ext uri="{28A0092B-C50C-407E-A947-70E740481C1C}">
                  <a14:useLocalDpi xmlns:a14="http://schemas.microsoft.com/office/drawing/2010/main" val="0"/>
                </a:ext>
              </a:extLst>
            </a:blip>
            <a:srcRect t="12074" r="39219" b="87259"/>
            <a:stretch/>
          </p:blipFill>
          <p:spPr>
            <a:xfrm>
              <a:off x="355133" y="2047100"/>
              <a:ext cx="2344660" cy="45719"/>
            </a:xfrm>
            <a:prstGeom prst="rect">
              <a:avLst/>
            </a:prstGeom>
          </p:spPr>
        </p:pic>
        <p:sp>
          <p:nvSpPr>
            <p:cNvPr id="41" name="矩形 40"/>
            <p:cNvSpPr/>
            <p:nvPr/>
          </p:nvSpPr>
          <p:spPr bwMode="auto">
            <a:xfrm>
              <a:off x="1064185" y="2099506"/>
              <a:ext cx="1540452" cy="6446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2" name="文本框 41"/>
            <p:cNvSpPr txBox="1"/>
            <p:nvPr/>
          </p:nvSpPr>
          <p:spPr>
            <a:xfrm>
              <a:off x="1069112" y="2526005"/>
              <a:ext cx="1533120" cy="184666"/>
            </a:xfrm>
            <a:prstGeom prst="rect">
              <a:avLst/>
            </a:prstGeom>
            <a:solidFill>
              <a:schemeClr val="bg1"/>
            </a:solidFill>
          </p:spPr>
          <p:txBody>
            <a:bodyPr wrap="square" lIns="0" tIns="0" rIns="0" bIns="0" rtlCol="0">
              <a:spAutoFit/>
            </a:bodyPr>
            <a:lstStyle/>
            <a:p>
              <a:r>
                <a:rPr lang="en-US" altLang="zh-CN" sz="1200">
                  <a:solidFill>
                    <a:srgbClr val="0070C0"/>
                  </a:solidFill>
                  <a:latin typeface="Microsoft YaHei UI" panose="020B0503020204020204" pitchFamily="34" charset="-122"/>
                  <a:ea typeface="Microsoft YaHei UI" panose="020B0503020204020204" pitchFamily="34" charset="-122"/>
                </a:rPr>
                <a:t>Dragon City Café.</a:t>
              </a:r>
              <a:endParaRPr lang="zh-CN" altLang="en-US" sz="1200">
                <a:solidFill>
                  <a:srgbClr val="0070C0"/>
                </a:solidFill>
                <a:latin typeface="Microsoft YaHei UI" panose="020B0503020204020204" pitchFamily="34" charset="-122"/>
                <a:ea typeface="Microsoft YaHei UI" panose="020B0503020204020204" pitchFamily="34" charset="-122"/>
              </a:endParaRPr>
            </a:p>
          </p:txBody>
        </p:sp>
        <p:grpSp>
          <p:nvGrpSpPr>
            <p:cNvPr id="43" name="组合 42"/>
            <p:cNvGrpSpPr/>
            <p:nvPr/>
          </p:nvGrpSpPr>
          <p:grpSpPr>
            <a:xfrm>
              <a:off x="981566" y="2253107"/>
              <a:ext cx="645551" cy="288032"/>
              <a:chOff x="965653" y="2726032"/>
              <a:chExt cx="645551" cy="288032"/>
            </a:xfrm>
          </p:grpSpPr>
          <p:pic>
            <p:nvPicPr>
              <p:cNvPr id="46" name="图片 45"/>
              <p:cNvPicPr>
                <a:picLocks noChangeAspect="1"/>
              </p:cNvPicPr>
              <p:nvPr/>
            </p:nvPicPr>
            <p:blipFill rotWithShape="1">
              <a:blip r:embed="rId11">
                <a:extLst>
                  <a:ext uri="{28A0092B-C50C-407E-A947-70E740481C1C}">
                    <a14:useLocalDpi xmlns:a14="http://schemas.microsoft.com/office/drawing/2010/main" val="0"/>
                  </a:ext>
                </a:extLst>
              </a:blip>
              <a:srcRect l="46267" t="12201" r="38800" b="83599"/>
              <a:stretch/>
            </p:blipFill>
            <p:spPr>
              <a:xfrm>
                <a:off x="1001178" y="2726032"/>
                <a:ext cx="576064" cy="288032"/>
              </a:xfrm>
              <a:prstGeom prst="rect">
                <a:avLst/>
              </a:prstGeom>
            </p:spPr>
          </p:pic>
          <p:sp>
            <p:nvSpPr>
              <p:cNvPr id="47" name="矩形 46"/>
              <p:cNvSpPr/>
              <p:nvPr/>
            </p:nvSpPr>
            <p:spPr bwMode="auto">
              <a:xfrm>
                <a:off x="1259632" y="2817033"/>
                <a:ext cx="351572" cy="1886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8" name="矩形 47"/>
              <p:cNvSpPr/>
              <p:nvPr/>
            </p:nvSpPr>
            <p:spPr bwMode="auto">
              <a:xfrm>
                <a:off x="965653" y="2818125"/>
                <a:ext cx="63624" cy="1886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sp>
          <p:nvSpPr>
            <p:cNvPr id="44" name="文本框 43"/>
            <p:cNvSpPr txBox="1"/>
            <p:nvPr/>
          </p:nvSpPr>
          <p:spPr>
            <a:xfrm>
              <a:off x="1288964" y="2312904"/>
              <a:ext cx="1385141" cy="184666"/>
            </a:xfrm>
            <a:prstGeom prst="rect">
              <a:avLst/>
            </a:prstGeom>
            <a:solidFill>
              <a:schemeClr val="bg1"/>
            </a:solidFill>
          </p:spPr>
          <p:txBody>
            <a:bodyPr wrap="square" lIns="0" tIns="0" rIns="0" bIns="0" rtlCol="0">
              <a:spAutoFit/>
            </a:bodyPr>
            <a:lstStyle/>
            <a:p>
              <a:r>
                <a:rPr lang="en-US" altLang="zh-CN" sz="1200">
                  <a:latin typeface="Microsoft YaHei UI" panose="020B0503020204020204" pitchFamily="34" charset="-122"/>
                  <a:ea typeface="Microsoft YaHei UI" panose="020B0503020204020204" pitchFamily="34" charset="-122"/>
                </a:rPr>
                <a:t>Eating </a:t>
              </a:r>
              <a:r>
                <a:rPr lang="en-US" altLang="zh-CN" sz="1200">
                  <a:solidFill>
                    <a:srgbClr val="0070C0"/>
                  </a:solidFill>
                  <a:latin typeface="Microsoft YaHei UI" panose="020B0503020204020204" pitchFamily="34" charset="-122"/>
                  <a:ea typeface="Microsoft YaHei UI" panose="020B0503020204020204" pitchFamily="34" charset="-122"/>
                </a:rPr>
                <a:t>dinner</a:t>
              </a:r>
              <a:r>
                <a:rPr lang="en-US" altLang="zh-CN" sz="1200">
                  <a:latin typeface="Microsoft YaHei UI" panose="020B0503020204020204" pitchFamily="34" charset="-122"/>
                  <a:ea typeface="Microsoft YaHei UI" panose="020B0503020204020204" pitchFamily="34" charset="-122"/>
                </a:rPr>
                <a:t> at</a:t>
              </a:r>
              <a:endParaRPr lang="zh-CN" altLang="en-US" sz="1200">
                <a:solidFill>
                  <a:schemeClr val="bg1">
                    <a:lumMod val="65000"/>
                  </a:schemeClr>
                </a:solidFill>
                <a:latin typeface="Microsoft YaHei UI" panose="020B0503020204020204" pitchFamily="34" charset="-122"/>
                <a:ea typeface="Microsoft YaHei UI" panose="020B0503020204020204" pitchFamily="34" charset="-122"/>
              </a:endParaRPr>
            </a:p>
          </p:txBody>
        </p:sp>
        <p:pic>
          <p:nvPicPr>
            <p:cNvPr id="45" name="图片 44"/>
            <p:cNvPicPr>
              <a:picLocks noChangeAspect="1"/>
            </p:cNvPicPr>
            <p:nvPr/>
          </p:nvPicPr>
          <p:blipFill rotWithShape="1">
            <a:blip r:embed="rId9">
              <a:extLst>
                <a:ext uri="{28A0092B-C50C-407E-A947-70E740481C1C}">
                  <a14:useLocalDpi xmlns:a14="http://schemas.microsoft.com/office/drawing/2010/main" val="0"/>
                </a:ext>
              </a:extLst>
            </a:blip>
            <a:srcRect l="1660" t="12868" r="81540" b="78733"/>
            <a:stretch/>
          </p:blipFill>
          <p:spPr>
            <a:xfrm>
              <a:off x="382278" y="2256642"/>
              <a:ext cx="648072" cy="576063"/>
            </a:xfrm>
            <a:prstGeom prst="rect">
              <a:avLst/>
            </a:prstGeom>
          </p:spPr>
        </p:pic>
      </p:grpSp>
      <p:grpSp>
        <p:nvGrpSpPr>
          <p:cNvPr id="13" name="组合 12"/>
          <p:cNvGrpSpPr/>
          <p:nvPr/>
        </p:nvGrpSpPr>
        <p:grpSpPr>
          <a:xfrm>
            <a:off x="6362751" y="200536"/>
            <a:ext cx="2699054" cy="5463540"/>
            <a:chOff x="6367403" y="276598"/>
            <a:chExt cx="2699054" cy="5463540"/>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7403" y="276598"/>
              <a:ext cx="2699054" cy="5463540"/>
            </a:xfrm>
            <a:prstGeom prst="rect">
              <a:avLst/>
            </a:prstGeom>
          </p:spPr>
        </p:pic>
        <p:pic>
          <p:nvPicPr>
            <p:cNvPr id="7" name="图片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37546" y="917890"/>
              <a:ext cx="2381639" cy="4234026"/>
            </a:xfrm>
            <a:prstGeom prst="rect">
              <a:avLst/>
            </a:prstGeom>
          </p:spPr>
        </p:pic>
        <p:pic>
          <p:nvPicPr>
            <p:cNvPr id="50" name="图片 49"/>
            <p:cNvPicPr>
              <a:picLocks noChangeAspect="1"/>
            </p:cNvPicPr>
            <p:nvPr/>
          </p:nvPicPr>
          <p:blipFill rotWithShape="1">
            <a:blip r:embed="rId8" cstate="print">
              <a:extLst>
                <a:ext uri="{28A0092B-C50C-407E-A947-70E740481C1C}">
                  <a14:useLocalDpi xmlns:a14="http://schemas.microsoft.com/office/drawing/2010/main" val="0"/>
                </a:ext>
              </a:extLst>
            </a:blip>
            <a:srcRect r="124" b="96979"/>
            <a:stretch/>
          </p:blipFill>
          <p:spPr>
            <a:xfrm>
              <a:off x="6537168" y="917890"/>
              <a:ext cx="2343942" cy="126050"/>
            </a:xfrm>
            <a:prstGeom prst="rect">
              <a:avLst/>
            </a:prstGeom>
          </p:spPr>
        </p:pic>
        <p:sp>
          <p:nvSpPr>
            <p:cNvPr id="9" name="矩形 8"/>
            <p:cNvSpPr/>
            <p:nvPr/>
          </p:nvSpPr>
          <p:spPr bwMode="auto">
            <a:xfrm>
              <a:off x="6537168" y="917890"/>
              <a:ext cx="2382017" cy="4167294"/>
            </a:xfrm>
            <a:prstGeom prst="rect">
              <a:avLst/>
            </a:prstGeom>
            <a:solidFill>
              <a:schemeClr val="tx1">
                <a:lumMod val="65000"/>
                <a:lumOff val="35000"/>
                <a:alpha val="69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20" name="矩形 19"/>
            <p:cNvSpPr/>
            <p:nvPr/>
          </p:nvSpPr>
          <p:spPr bwMode="auto">
            <a:xfrm>
              <a:off x="7144471" y="2535580"/>
              <a:ext cx="792088" cy="1844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21" name="组合 20"/>
            <p:cNvGrpSpPr/>
            <p:nvPr/>
          </p:nvGrpSpPr>
          <p:grpSpPr>
            <a:xfrm>
              <a:off x="6732240" y="2492896"/>
              <a:ext cx="2016224" cy="1296144"/>
              <a:chOff x="6746190" y="2492896"/>
              <a:chExt cx="2016224" cy="1296144"/>
            </a:xfrm>
          </p:grpSpPr>
          <p:grpSp>
            <p:nvGrpSpPr>
              <p:cNvPr id="18" name="组合 17"/>
              <p:cNvGrpSpPr/>
              <p:nvPr/>
            </p:nvGrpSpPr>
            <p:grpSpPr>
              <a:xfrm>
                <a:off x="6746190" y="2492896"/>
                <a:ext cx="2016224" cy="1296144"/>
                <a:chOff x="6746190" y="2492896"/>
                <a:chExt cx="2016224" cy="1296144"/>
              </a:xfrm>
            </p:grpSpPr>
            <p:pic>
              <p:nvPicPr>
                <p:cNvPr id="4" name="图片 3"/>
                <p:cNvPicPr>
                  <a:picLocks noChangeAspect="1"/>
                </p:cNvPicPr>
                <p:nvPr/>
              </p:nvPicPr>
              <p:blipFill rotWithShape="1">
                <a:blip r:embed="rId13" cstate="print">
                  <a:extLst>
                    <a:ext uri="{28A0092B-C50C-407E-A947-70E740481C1C}">
                      <a14:useLocalDpi xmlns:a14="http://schemas.microsoft.com/office/drawing/2010/main" val="0"/>
                    </a:ext>
                  </a:extLst>
                </a:blip>
                <a:srcRect l="6111" t="34369" r="8347" b="34699"/>
                <a:stretch/>
              </p:blipFill>
              <p:spPr>
                <a:xfrm>
                  <a:off x="6746190" y="2492896"/>
                  <a:ext cx="2016224" cy="1296144"/>
                </a:xfrm>
                <a:prstGeom prst="rect">
                  <a:avLst/>
                </a:prstGeom>
              </p:spPr>
            </p:pic>
            <p:pic>
              <p:nvPicPr>
                <p:cNvPr id="5" name="图片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04248" y="2564904"/>
                  <a:ext cx="288032" cy="288032"/>
                </a:xfrm>
                <a:prstGeom prst="rect">
                  <a:avLst/>
                </a:prstGeom>
              </p:spPr>
            </p:pic>
            <p:pic>
              <p:nvPicPr>
                <p:cNvPr id="10" name="图片 9"/>
                <p:cNvPicPr>
                  <a:picLocks noChangeAspect="1"/>
                </p:cNvPicPr>
                <p:nvPr/>
              </p:nvPicPr>
              <p:blipFill rotWithShape="1">
                <a:blip r:embed="rId15" cstate="print">
                  <a:extLst>
                    <a:ext uri="{28A0092B-C50C-407E-A947-70E740481C1C}">
                      <a14:useLocalDpi xmlns:a14="http://schemas.microsoft.com/office/drawing/2010/main" val="0"/>
                    </a:ext>
                  </a:extLst>
                </a:blip>
                <a:srcRect l="23258" t="39808" r="56209" b="58092"/>
                <a:stretch/>
              </p:blipFill>
              <p:spPr>
                <a:xfrm>
                  <a:off x="7144471" y="2733536"/>
                  <a:ext cx="523873" cy="95250"/>
                </a:xfrm>
                <a:prstGeom prst="rect">
                  <a:avLst/>
                </a:prstGeom>
              </p:spPr>
            </p:pic>
          </p:grpSp>
          <p:sp>
            <p:nvSpPr>
              <p:cNvPr id="19" name="矩形 18"/>
              <p:cNvSpPr/>
              <p:nvPr/>
            </p:nvSpPr>
            <p:spPr bwMode="auto">
              <a:xfrm>
                <a:off x="7187198" y="2567259"/>
                <a:ext cx="838092" cy="1527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lumMod val="75000"/>
                        <a:lumOff val="25000"/>
                      </a:schemeClr>
                    </a:solidFill>
                    <a:effectLst/>
                    <a:latin typeface="Arial" charset="0"/>
                    <a:ea typeface="Arial Unicode MS" pitchFamily="50" charset="-127"/>
                    <a:cs typeface="Arial Unicode MS" pitchFamily="50" charset="-127"/>
                  </a:rPr>
                  <a:t>Dragon City</a:t>
                </a:r>
                <a:r>
                  <a:rPr kumimoji="0" lang="en-US" altLang="zh-CN" sz="900" b="1" i="0" u="none" strike="noStrike" cap="none" normalizeH="0">
                    <a:ln>
                      <a:noFill/>
                    </a:ln>
                    <a:solidFill>
                      <a:schemeClr val="tx1">
                        <a:lumMod val="75000"/>
                        <a:lumOff val="25000"/>
                      </a:schemeClr>
                    </a:solidFill>
                    <a:effectLst/>
                    <a:latin typeface="Arial" charset="0"/>
                    <a:ea typeface="Arial Unicode MS" pitchFamily="50" charset="-127"/>
                    <a:cs typeface="Arial Unicode MS" pitchFamily="50" charset="-127"/>
                  </a:rPr>
                  <a:t> Cafe</a:t>
                </a:r>
                <a:endParaRPr kumimoji="0" lang="zh-CN" altLang="en-US" sz="900" b="1" i="0" u="none" strike="noStrike" cap="none" normalizeH="0" baseline="0">
                  <a:ln>
                    <a:noFill/>
                  </a:ln>
                  <a:solidFill>
                    <a:schemeClr val="tx1">
                      <a:lumMod val="75000"/>
                      <a:lumOff val="25000"/>
                    </a:schemeClr>
                  </a:solidFill>
                  <a:effectLst/>
                  <a:latin typeface="Arial" charset="0"/>
                  <a:ea typeface="Arial Unicode MS" pitchFamily="50" charset="-127"/>
                  <a:cs typeface="Arial Unicode MS" pitchFamily="50" charset="-127"/>
                </a:endParaRPr>
              </a:p>
            </p:txBody>
          </p:sp>
        </p:grpSp>
        <p:sp>
          <p:nvSpPr>
            <p:cNvPr id="22" name="矩形 21"/>
            <p:cNvSpPr/>
            <p:nvPr/>
          </p:nvSpPr>
          <p:spPr bwMode="auto">
            <a:xfrm>
              <a:off x="7294354" y="3501008"/>
              <a:ext cx="895103"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sp>
        <p:nvSpPr>
          <p:cNvPr id="12" name="矩形标注 11"/>
          <p:cNvSpPr>
            <a:spLocks noChangeArrowheads="1"/>
          </p:cNvSpPr>
          <p:nvPr/>
        </p:nvSpPr>
        <p:spPr bwMode="auto">
          <a:xfrm>
            <a:off x="3155263" y="4702186"/>
            <a:ext cx="3394720" cy="796140"/>
          </a:xfrm>
          <a:prstGeom prst="wedgeRectCallout">
            <a:avLst>
              <a:gd name="adj1" fmla="val 8240"/>
              <a:gd name="adj2" fmla="val -82953"/>
            </a:avLst>
          </a:prstGeom>
          <a:solidFill>
            <a:srgbClr val="FFC000"/>
          </a:solidFill>
          <a:ln>
            <a:noFill/>
          </a:ln>
        </p:spPr>
        <p:txBody>
          <a:bodyPr anchor="ct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ctr" fontAlgn="base">
              <a:spcBef>
                <a:spcPct val="0"/>
              </a:spcBef>
              <a:spcAft>
                <a:spcPct val="0"/>
              </a:spcAft>
              <a:buClrTx/>
              <a:buSzTx/>
              <a:buFontTx/>
              <a:buNone/>
              <a:defRPr/>
            </a:pPr>
            <a:r>
              <a:rPr lang="en-US" altLang="zh-CN" sz="2400" b="1">
                <a:solidFill>
                  <a:srgbClr val="000000"/>
                </a:solidFill>
                <a:latin typeface="Arial"/>
                <a:cs typeface="ＭＳ Ｐゴシック" charset="-128"/>
              </a:rPr>
              <a:t>Post  with check-in.</a:t>
            </a:r>
            <a:endParaRPr lang="zh-CN" altLang="en-US" sz="2400" b="1" dirty="0">
              <a:solidFill>
                <a:srgbClr val="000000"/>
              </a:solidFill>
              <a:latin typeface="Arial"/>
              <a:cs typeface="ＭＳ Ｐゴシック" charset="-128"/>
            </a:endParaRPr>
          </a:p>
        </p:txBody>
      </p:sp>
      <p:sp>
        <p:nvSpPr>
          <p:cNvPr id="17" name="矩形标注 16"/>
          <p:cNvSpPr>
            <a:spLocks noChangeArrowheads="1"/>
          </p:cNvSpPr>
          <p:nvPr/>
        </p:nvSpPr>
        <p:spPr bwMode="auto">
          <a:xfrm>
            <a:off x="2843808" y="2220370"/>
            <a:ext cx="3456384" cy="883645"/>
          </a:xfrm>
          <a:prstGeom prst="wedgeRectCallout">
            <a:avLst>
              <a:gd name="adj1" fmla="val 63280"/>
              <a:gd name="adj2" fmla="val 35044"/>
            </a:avLst>
          </a:prstGeom>
          <a:solidFill>
            <a:srgbClr val="FFC000"/>
          </a:solidFill>
          <a:ln>
            <a:noFill/>
          </a:ln>
        </p:spPr>
        <p:txBody>
          <a:bodyPr anchor="ct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ctr" fontAlgn="base">
              <a:spcBef>
                <a:spcPct val="0"/>
              </a:spcBef>
              <a:spcAft>
                <a:spcPct val="0"/>
              </a:spcAft>
              <a:buClrTx/>
              <a:buSzTx/>
              <a:buFontTx/>
              <a:buNone/>
              <a:defRPr/>
            </a:pPr>
            <a:r>
              <a:rPr lang="en-US" altLang="zh-CN" sz="2400" b="1">
                <a:solidFill>
                  <a:srgbClr val="000000"/>
                </a:solidFill>
                <a:latin typeface="Arial"/>
                <a:cs typeface="ＭＳ Ｐゴシック" charset="-128"/>
              </a:rPr>
              <a:t>Does this place has </a:t>
            </a:r>
          </a:p>
          <a:p>
            <a:pPr algn="ctr" fontAlgn="base">
              <a:spcBef>
                <a:spcPct val="0"/>
              </a:spcBef>
              <a:spcAft>
                <a:spcPct val="0"/>
              </a:spcAft>
              <a:buClrTx/>
              <a:buSzTx/>
              <a:buFontTx/>
              <a:buNone/>
              <a:defRPr/>
            </a:pPr>
            <a:r>
              <a:rPr lang="en-US" altLang="zh-CN" sz="2400" b="1">
                <a:solidFill>
                  <a:srgbClr val="000000"/>
                </a:solidFill>
                <a:latin typeface="Arial"/>
                <a:cs typeface="ＭＳ Ｐゴシック" charset="-128"/>
              </a:rPr>
              <a:t>a parking lot?</a:t>
            </a:r>
            <a:endParaRPr lang="zh-CN" altLang="en-US" sz="2400" b="1" dirty="0">
              <a:solidFill>
                <a:srgbClr val="000000"/>
              </a:solidFill>
              <a:latin typeface="Arial"/>
              <a:cs typeface="ＭＳ Ｐゴシック" charset="-128"/>
            </a:endParaRPr>
          </a:p>
        </p:txBody>
      </p:sp>
      <p:sp>
        <p:nvSpPr>
          <p:cNvPr id="14" name="灯片编号占位符 13"/>
          <p:cNvSpPr>
            <a:spLocks noGrp="1"/>
          </p:cNvSpPr>
          <p:nvPr>
            <p:ph type="sldNum" sz="quarter" idx="12"/>
          </p:nvPr>
        </p:nvSpPr>
        <p:spPr/>
        <p:txBody>
          <a:bodyPr/>
          <a:lstStyle/>
          <a:p>
            <a:pPr>
              <a:defRPr/>
            </a:pPr>
            <a:fld id="{B2D9E1CE-3C7F-4ACF-8753-53AB71A600F5}" type="slidenum">
              <a:rPr lang="en-US" altLang="ko-KR" smtClean="0"/>
              <a:pPr>
                <a:defRPr/>
              </a:pPr>
              <a:t>7</a:t>
            </a:fld>
            <a:endParaRPr lang="en-US" altLang="ko-KR"/>
          </a:p>
        </p:txBody>
      </p:sp>
    </p:spTree>
    <p:extLst>
      <p:ext uri="{BB962C8B-B14F-4D97-AF65-F5344CB8AC3E}">
        <p14:creationId xmlns:p14="http://schemas.microsoft.com/office/powerpoint/2010/main" val="42709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l="22832" t="36007" r="29132" b="10101"/>
          <a:stretch/>
        </p:blipFill>
        <p:spPr>
          <a:xfrm>
            <a:off x="179512" y="1052736"/>
            <a:ext cx="8784976" cy="5543872"/>
          </a:xfrm>
          <a:prstGeom prst="rect">
            <a:avLst/>
          </a:prstGeom>
        </p:spPr>
      </p:pic>
      <p:sp>
        <p:nvSpPr>
          <p:cNvPr id="2" name="标题 1"/>
          <p:cNvSpPr>
            <a:spLocks noGrp="1"/>
          </p:cNvSpPr>
          <p:nvPr>
            <p:ph type="title"/>
          </p:nvPr>
        </p:nvSpPr>
        <p:spPr/>
        <p:txBody>
          <a:bodyPr/>
          <a:lstStyle/>
          <a:p>
            <a:pPr algn="ctr"/>
            <a:r>
              <a:rPr lang="en-US" altLang="zh-CN"/>
              <a:t>Motivation</a:t>
            </a:r>
            <a:endParaRPr lang="zh-CN" altLang="en-US"/>
          </a:p>
        </p:txBody>
      </p:sp>
      <p:pic>
        <p:nvPicPr>
          <p:cNvPr id="8" name="图片 7"/>
          <p:cNvPicPr>
            <a:picLocks noChangeAspect="1"/>
          </p:cNvPicPr>
          <p:nvPr/>
        </p:nvPicPr>
        <p:blipFill>
          <a:blip r:embed="rId4"/>
          <a:stretch>
            <a:fillRect/>
          </a:stretch>
        </p:blipFill>
        <p:spPr>
          <a:xfrm>
            <a:off x="5364088" y="3416158"/>
            <a:ext cx="362291" cy="504056"/>
          </a:xfrm>
          <a:prstGeom prst="rect">
            <a:avLst/>
          </a:prstGeom>
        </p:spPr>
      </p:pic>
      <p:pic>
        <p:nvPicPr>
          <p:cNvPr id="11"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2623" y="3898700"/>
            <a:ext cx="544089" cy="521883"/>
          </a:xfrm>
          <a:prstGeom prst="rect">
            <a:avLst/>
          </a:prstGeom>
        </p:spPr>
      </p:pic>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7366" y="5790873"/>
            <a:ext cx="1426110" cy="823746"/>
          </a:xfrm>
          <a:prstGeom prst="rect">
            <a:avLst/>
          </a:prstGeom>
        </p:spPr>
      </p:pic>
      <p:grpSp>
        <p:nvGrpSpPr>
          <p:cNvPr id="29" name="组合 28"/>
          <p:cNvGrpSpPr/>
          <p:nvPr/>
        </p:nvGrpSpPr>
        <p:grpSpPr>
          <a:xfrm>
            <a:off x="183076" y="936416"/>
            <a:ext cx="2699054" cy="5463540"/>
            <a:chOff x="183076" y="936416"/>
            <a:chExt cx="2699054" cy="5463540"/>
          </a:xfrm>
        </p:grpSpPr>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76" y="936416"/>
              <a:ext cx="2699054" cy="5463540"/>
            </a:xfrm>
            <a:prstGeom prst="rect">
              <a:avLst/>
            </a:prstGeom>
          </p:spPr>
        </p:pic>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211" y="1582097"/>
              <a:ext cx="2346851" cy="4172178"/>
            </a:xfrm>
            <a:prstGeom prst="rect">
              <a:avLst/>
            </a:prstGeom>
          </p:spPr>
        </p:pic>
        <p:pic>
          <p:nvPicPr>
            <p:cNvPr id="32" name="图片 31"/>
            <p:cNvPicPr>
              <a:picLocks noChangeAspect="1"/>
            </p:cNvPicPr>
            <p:nvPr/>
          </p:nvPicPr>
          <p:blipFill rotWithShape="1">
            <a:blip r:embed="rId9">
              <a:extLst>
                <a:ext uri="{28A0092B-C50C-407E-A947-70E740481C1C}">
                  <a14:useLocalDpi xmlns:a14="http://schemas.microsoft.com/office/drawing/2010/main" val="0"/>
                </a:ext>
              </a:extLst>
            </a:blip>
            <a:srcRect l="-1" t="12976" r="39177" b="32424"/>
            <a:stretch/>
          </p:blipFill>
          <p:spPr>
            <a:xfrm>
              <a:off x="353483" y="2057390"/>
              <a:ext cx="2346309" cy="3744417"/>
            </a:xfrm>
            <a:prstGeom prst="rect">
              <a:avLst/>
            </a:prstGeom>
            <a:ln>
              <a:solidFill>
                <a:schemeClr val="bg1">
                  <a:lumMod val="85000"/>
                </a:schemeClr>
              </a:solidFill>
            </a:ln>
          </p:spPr>
        </p:pic>
        <p:pic>
          <p:nvPicPr>
            <p:cNvPr id="33" name="图片 32"/>
            <p:cNvPicPr>
              <a:picLocks noChangeAspect="1"/>
            </p:cNvPicPr>
            <p:nvPr/>
          </p:nvPicPr>
          <p:blipFill rotWithShape="1">
            <a:blip r:embed="rId9">
              <a:extLst>
                <a:ext uri="{28A0092B-C50C-407E-A947-70E740481C1C}">
                  <a14:useLocalDpi xmlns:a14="http://schemas.microsoft.com/office/drawing/2010/main" val="0"/>
                </a:ext>
              </a:extLst>
            </a:blip>
            <a:srcRect l="1503" t="92613" r="37831" b="1371"/>
            <a:stretch/>
          </p:blipFill>
          <p:spPr>
            <a:xfrm>
              <a:off x="359505" y="5373215"/>
              <a:ext cx="2340287" cy="412635"/>
            </a:xfrm>
            <a:prstGeom prst="rect">
              <a:avLst/>
            </a:prstGeom>
          </p:spPr>
        </p:pic>
        <p:pic>
          <p:nvPicPr>
            <p:cNvPr id="34" name="图片 33"/>
            <p:cNvPicPr>
              <a:picLocks noChangeAspect="1"/>
            </p:cNvPicPr>
            <p:nvPr/>
          </p:nvPicPr>
          <p:blipFill rotWithShape="1">
            <a:blip r:embed="rId9" cstate="print">
              <a:extLst>
                <a:ext uri="{28A0092B-C50C-407E-A947-70E740481C1C}">
                  <a14:useLocalDpi xmlns:a14="http://schemas.microsoft.com/office/drawing/2010/main" val="0"/>
                </a:ext>
              </a:extLst>
            </a:blip>
            <a:srcRect l="73456" t="93834" r="1917" b="916"/>
            <a:stretch/>
          </p:blipFill>
          <p:spPr>
            <a:xfrm>
              <a:off x="1989717" y="5522141"/>
              <a:ext cx="695848" cy="263710"/>
            </a:xfrm>
            <a:prstGeom prst="rect">
              <a:avLst/>
            </a:prstGeom>
          </p:spPr>
        </p:pic>
        <p:sp>
          <p:nvSpPr>
            <p:cNvPr id="35" name="矩形 34"/>
            <p:cNvSpPr/>
            <p:nvPr/>
          </p:nvSpPr>
          <p:spPr bwMode="auto">
            <a:xfrm>
              <a:off x="457200" y="2996952"/>
              <a:ext cx="318823" cy="3229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36" name="文本框 35"/>
            <p:cNvSpPr txBox="1"/>
            <p:nvPr/>
          </p:nvSpPr>
          <p:spPr>
            <a:xfrm>
              <a:off x="359504" y="3019209"/>
              <a:ext cx="2417093" cy="553998"/>
            </a:xfrm>
            <a:prstGeom prst="rect">
              <a:avLst/>
            </a:prstGeom>
            <a:noFill/>
          </p:spPr>
          <p:txBody>
            <a:bodyPr wrap="square" rtlCol="0">
              <a:spAutoFit/>
            </a:bodyPr>
            <a:lstStyle/>
            <a:p>
              <a:r>
                <a:rPr lang="en-US" altLang="zh-CN" sz="1500">
                  <a:latin typeface="Microsoft YaHei UI" panose="020B0503020204020204" pitchFamily="34" charset="-122"/>
                  <a:ea typeface="Microsoft YaHei UI" panose="020B0503020204020204" pitchFamily="34" charset="-122"/>
                </a:rPr>
                <a:t>What A Nice Dinner in Dragon City Cafe! </a:t>
              </a:r>
              <a:r>
                <a:rPr lang="en-US" altLang="zh-CN" sz="1500">
                  <a:solidFill>
                    <a:schemeClr val="bg1">
                      <a:lumMod val="65000"/>
                    </a:schemeClr>
                  </a:solidFill>
                  <a:latin typeface="Microsoft YaHei UI" panose="020B0503020204020204" pitchFamily="34" charset="-122"/>
                  <a:ea typeface="Microsoft YaHei UI" panose="020B0503020204020204" pitchFamily="34" charset="-122"/>
                </a:rPr>
                <a:t>|</a:t>
              </a:r>
              <a:endParaRPr lang="zh-CN" altLang="en-US" sz="1500">
                <a:solidFill>
                  <a:schemeClr val="bg1">
                    <a:lumMod val="65000"/>
                  </a:schemeClr>
                </a:solidFill>
                <a:latin typeface="Microsoft YaHei UI" panose="020B0503020204020204" pitchFamily="34" charset="-122"/>
                <a:ea typeface="Microsoft YaHei UI" panose="020B0503020204020204" pitchFamily="34" charset="-122"/>
              </a:endParaRPr>
            </a:p>
          </p:txBody>
        </p:sp>
        <p:pic>
          <p:nvPicPr>
            <p:cNvPr id="37" name="图片 36"/>
            <p:cNvPicPr>
              <a:picLocks noChangeAspect="1"/>
            </p:cNvPicPr>
            <p:nvPr/>
          </p:nvPicPr>
          <p:blipFill rotWithShape="1">
            <a:blip r:embed="rId10"/>
            <a:srcRect l="44534" t="42821" r="43425" b="41331"/>
            <a:stretch/>
          </p:blipFill>
          <p:spPr>
            <a:xfrm>
              <a:off x="359505" y="3645023"/>
              <a:ext cx="2340287" cy="1732391"/>
            </a:xfrm>
            <a:prstGeom prst="rect">
              <a:avLst/>
            </a:prstGeom>
          </p:spPr>
        </p:pic>
        <p:pic>
          <p:nvPicPr>
            <p:cNvPr id="38" name="图片 37"/>
            <p:cNvPicPr>
              <a:picLocks noChangeAspect="1"/>
            </p:cNvPicPr>
            <p:nvPr/>
          </p:nvPicPr>
          <p:blipFill rotWithShape="1">
            <a:blip r:embed="rId10"/>
            <a:srcRect l="34044" t="21547" r="63895" b="75402"/>
            <a:stretch/>
          </p:blipFill>
          <p:spPr>
            <a:xfrm>
              <a:off x="2152257" y="3315947"/>
              <a:ext cx="259503" cy="216025"/>
            </a:xfrm>
            <a:prstGeom prst="rect">
              <a:avLst/>
            </a:prstGeom>
          </p:spPr>
        </p:pic>
        <p:sp>
          <p:nvSpPr>
            <p:cNvPr id="39" name="矩形 38"/>
            <p:cNvSpPr/>
            <p:nvPr/>
          </p:nvSpPr>
          <p:spPr bwMode="auto">
            <a:xfrm>
              <a:off x="395536" y="2057390"/>
              <a:ext cx="2300543" cy="8749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pic>
          <p:nvPicPr>
            <p:cNvPr id="40" name="图片 39"/>
            <p:cNvPicPr>
              <a:picLocks noChangeAspect="1"/>
            </p:cNvPicPr>
            <p:nvPr/>
          </p:nvPicPr>
          <p:blipFill rotWithShape="1">
            <a:blip r:embed="rId9">
              <a:extLst>
                <a:ext uri="{28A0092B-C50C-407E-A947-70E740481C1C}">
                  <a14:useLocalDpi xmlns:a14="http://schemas.microsoft.com/office/drawing/2010/main" val="0"/>
                </a:ext>
              </a:extLst>
            </a:blip>
            <a:srcRect t="12074" r="39219" b="87259"/>
            <a:stretch/>
          </p:blipFill>
          <p:spPr>
            <a:xfrm>
              <a:off x="355133" y="2047100"/>
              <a:ext cx="2344660" cy="45719"/>
            </a:xfrm>
            <a:prstGeom prst="rect">
              <a:avLst/>
            </a:prstGeom>
          </p:spPr>
        </p:pic>
        <p:sp>
          <p:nvSpPr>
            <p:cNvPr id="41" name="矩形 40"/>
            <p:cNvSpPr/>
            <p:nvPr/>
          </p:nvSpPr>
          <p:spPr bwMode="auto">
            <a:xfrm>
              <a:off x="1064185" y="2099506"/>
              <a:ext cx="1540452" cy="6446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2" name="文本框 41"/>
            <p:cNvSpPr txBox="1"/>
            <p:nvPr/>
          </p:nvSpPr>
          <p:spPr>
            <a:xfrm>
              <a:off x="1069112" y="2526005"/>
              <a:ext cx="1533120" cy="184666"/>
            </a:xfrm>
            <a:prstGeom prst="rect">
              <a:avLst/>
            </a:prstGeom>
            <a:solidFill>
              <a:schemeClr val="bg1"/>
            </a:solidFill>
          </p:spPr>
          <p:txBody>
            <a:bodyPr wrap="square" lIns="0" tIns="0" rIns="0" bIns="0" rtlCol="0">
              <a:spAutoFit/>
            </a:bodyPr>
            <a:lstStyle/>
            <a:p>
              <a:r>
                <a:rPr lang="en-US" altLang="zh-CN" sz="1200">
                  <a:solidFill>
                    <a:srgbClr val="0070C0"/>
                  </a:solidFill>
                  <a:latin typeface="Microsoft YaHei UI" panose="020B0503020204020204" pitchFamily="34" charset="-122"/>
                  <a:ea typeface="Microsoft YaHei UI" panose="020B0503020204020204" pitchFamily="34" charset="-122"/>
                </a:rPr>
                <a:t>Dragon City Café.</a:t>
              </a:r>
              <a:endParaRPr lang="zh-CN" altLang="en-US" sz="1200">
                <a:solidFill>
                  <a:srgbClr val="0070C0"/>
                </a:solidFill>
                <a:latin typeface="Microsoft YaHei UI" panose="020B0503020204020204" pitchFamily="34" charset="-122"/>
                <a:ea typeface="Microsoft YaHei UI" panose="020B0503020204020204" pitchFamily="34" charset="-122"/>
              </a:endParaRPr>
            </a:p>
          </p:txBody>
        </p:sp>
        <p:grpSp>
          <p:nvGrpSpPr>
            <p:cNvPr id="43" name="组合 42"/>
            <p:cNvGrpSpPr/>
            <p:nvPr/>
          </p:nvGrpSpPr>
          <p:grpSpPr>
            <a:xfrm>
              <a:off x="981566" y="2253107"/>
              <a:ext cx="645551" cy="288032"/>
              <a:chOff x="965653" y="2726032"/>
              <a:chExt cx="645551" cy="288032"/>
            </a:xfrm>
          </p:grpSpPr>
          <p:pic>
            <p:nvPicPr>
              <p:cNvPr id="46" name="图片 45"/>
              <p:cNvPicPr>
                <a:picLocks noChangeAspect="1"/>
              </p:cNvPicPr>
              <p:nvPr/>
            </p:nvPicPr>
            <p:blipFill rotWithShape="1">
              <a:blip r:embed="rId11">
                <a:extLst>
                  <a:ext uri="{28A0092B-C50C-407E-A947-70E740481C1C}">
                    <a14:useLocalDpi xmlns:a14="http://schemas.microsoft.com/office/drawing/2010/main" val="0"/>
                  </a:ext>
                </a:extLst>
              </a:blip>
              <a:srcRect l="46267" t="12201" r="38800" b="83599"/>
              <a:stretch/>
            </p:blipFill>
            <p:spPr>
              <a:xfrm>
                <a:off x="1001178" y="2726032"/>
                <a:ext cx="576064" cy="288032"/>
              </a:xfrm>
              <a:prstGeom prst="rect">
                <a:avLst/>
              </a:prstGeom>
            </p:spPr>
          </p:pic>
          <p:sp>
            <p:nvSpPr>
              <p:cNvPr id="47" name="矩形 46"/>
              <p:cNvSpPr/>
              <p:nvPr/>
            </p:nvSpPr>
            <p:spPr bwMode="auto">
              <a:xfrm>
                <a:off x="1259632" y="2817033"/>
                <a:ext cx="351572" cy="1886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8" name="矩形 47"/>
              <p:cNvSpPr/>
              <p:nvPr/>
            </p:nvSpPr>
            <p:spPr bwMode="auto">
              <a:xfrm>
                <a:off x="965653" y="2818125"/>
                <a:ext cx="63624" cy="1886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sp>
          <p:nvSpPr>
            <p:cNvPr id="44" name="文本框 43"/>
            <p:cNvSpPr txBox="1"/>
            <p:nvPr/>
          </p:nvSpPr>
          <p:spPr>
            <a:xfrm>
              <a:off x="1288964" y="2312904"/>
              <a:ext cx="1385141" cy="184666"/>
            </a:xfrm>
            <a:prstGeom prst="rect">
              <a:avLst/>
            </a:prstGeom>
            <a:solidFill>
              <a:schemeClr val="bg1"/>
            </a:solidFill>
          </p:spPr>
          <p:txBody>
            <a:bodyPr wrap="square" lIns="0" tIns="0" rIns="0" bIns="0" rtlCol="0">
              <a:spAutoFit/>
            </a:bodyPr>
            <a:lstStyle/>
            <a:p>
              <a:r>
                <a:rPr lang="en-US" altLang="zh-CN" sz="1200">
                  <a:latin typeface="Microsoft YaHei UI" panose="020B0503020204020204" pitchFamily="34" charset="-122"/>
                  <a:ea typeface="Microsoft YaHei UI" panose="020B0503020204020204" pitchFamily="34" charset="-122"/>
                </a:rPr>
                <a:t>Eating </a:t>
              </a:r>
              <a:r>
                <a:rPr lang="en-US" altLang="zh-CN" sz="1200">
                  <a:solidFill>
                    <a:srgbClr val="0070C0"/>
                  </a:solidFill>
                  <a:latin typeface="Microsoft YaHei UI" panose="020B0503020204020204" pitchFamily="34" charset="-122"/>
                  <a:ea typeface="Microsoft YaHei UI" panose="020B0503020204020204" pitchFamily="34" charset="-122"/>
                </a:rPr>
                <a:t>dinner</a:t>
              </a:r>
              <a:r>
                <a:rPr lang="en-US" altLang="zh-CN" sz="1200">
                  <a:latin typeface="Microsoft YaHei UI" panose="020B0503020204020204" pitchFamily="34" charset="-122"/>
                  <a:ea typeface="Microsoft YaHei UI" panose="020B0503020204020204" pitchFamily="34" charset="-122"/>
                </a:rPr>
                <a:t> at</a:t>
              </a:r>
              <a:endParaRPr lang="zh-CN" altLang="en-US" sz="1200">
                <a:solidFill>
                  <a:schemeClr val="bg1">
                    <a:lumMod val="65000"/>
                  </a:schemeClr>
                </a:solidFill>
                <a:latin typeface="Microsoft YaHei UI" panose="020B0503020204020204" pitchFamily="34" charset="-122"/>
                <a:ea typeface="Microsoft YaHei UI" panose="020B0503020204020204" pitchFamily="34" charset="-122"/>
              </a:endParaRPr>
            </a:p>
          </p:txBody>
        </p:sp>
        <p:pic>
          <p:nvPicPr>
            <p:cNvPr id="45" name="图片 44"/>
            <p:cNvPicPr>
              <a:picLocks noChangeAspect="1"/>
            </p:cNvPicPr>
            <p:nvPr/>
          </p:nvPicPr>
          <p:blipFill rotWithShape="1">
            <a:blip r:embed="rId9">
              <a:extLst>
                <a:ext uri="{28A0092B-C50C-407E-A947-70E740481C1C}">
                  <a14:useLocalDpi xmlns:a14="http://schemas.microsoft.com/office/drawing/2010/main" val="0"/>
                </a:ext>
              </a:extLst>
            </a:blip>
            <a:srcRect l="1660" t="12868" r="81540" b="78733"/>
            <a:stretch/>
          </p:blipFill>
          <p:spPr>
            <a:xfrm>
              <a:off x="382278" y="2256642"/>
              <a:ext cx="648072" cy="576063"/>
            </a:xfrm>
            <a:prstGeom prst="rect">
              <a:avLst/>
            </a:prstGeom>
          </p:spPr>
        </p:pic>
      </p:grpSp>
      <p:grpSp>
        <p:nvGrpSpPr>
          <p:cNvPr id="64" name="组合 63"/>
          <p:cNvGrpSpPr/>
          <p:nvPr/>
        </p:nvGrpSpPr>
        <p:grpSpPr>
          <a:xfrm>
            <a:off x="6362751" y="200536"/>
            <a:ext cx="2699054" cy="5463540"/>
            <a:chOff x="6367403" y="276598"/>
            <a:chExt cx="2699054" cy="5463540"/>
          </a:xfrm>
        </p:grpSpPr>
        <p:pic>
          <p:nvPicPr>
            <p:cNvPr id="65" name="图片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7403" y="276598"/>
              <a:ext cx="2699054" cy="5463540"/>
            </a:xfrm>
            <a:prstGeom prst="rect">
              <a:avLst/>
            </a:prstGeom>
          </p:spPr>
        </p:pic>
        <p:pic>
          <p:nvPicPr>
            <p:cNvPr id="66" name="图片 6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37546" y="917890"/>
              <a:ext cx="2381639" cy="4234026"/>
            </a:xfrm>
            <a:prstGeom prst="rect">
              <a:avLst/>
            </a:prstGeom>
          </p:spPr>
        </p:pic>
        <p:pic>
          <p:nvPicPr>
            <p:cNvPr id="67" name="图片 66"/>
            <p:cNvPicPr>
              <a:picLocks noChangeAspect="1"/>
            </p:cNvPicPr>
            <p:nvPr/>
          </p:nvPicPr>
          <p:blipFill rotWithShape="1">
            <a:blip r:embed="rId8" cstate="print">
              <a:extLst>
                <a:ext uri="{28A0092B-C50C-407E-A947-70E740481C1C}">
                  <a14:useLocalDpi xmlns:a14="http://schemas.microsoft.com/office/drawing/2010/main" val="0"/>
                </a:ext>
              </a:extLst>
            </a:blip>
            <a:srcRect r="124" b="96979"/>
            <a:stretch/>
          </p:blipFill>
          <p:spPr>
            <a:xfrm>
              <a:off x="6537168" y="917890"/>
              <a:ext cx="2343942" cy="126050"/>
            </a:xfrm>
            <a:prstGeom prst="rect">
              <a:avLst/>
            </a:prstGeom>
          </p:spPr>
        </p:pic>
        <p:sp>
          <p:nvSpPr>
            <p:cNvPr id="68" name="矩形 67"/>
            <p:cNvSpPr/>
            <p:nvPr/>
          </p:nvSpPr>
          <p:spPr bwMode="auto">
            <a:xfrm>
              <a:off x="6537168" y="917890"/>
              <a:ext cx="2382017" cy="4167294"/>
            </a:xfrm>
            <a:prstGeom prst="rect">
              <a:avLst/>
            </a:prstGeom>
            <a:solidFill>
              <a:schemeClr val="tx1">
                <a:lumMod val="65000"/>
                <a:lumOff val="35000"/>
                <a:alpha val="69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9" name="矩形 68"/>
            <p:cNvSpPr/>
            <p:nvPr/>
          </p:nvSpPr>
          <p:spPr bwMode="auto">
            <a:xfrm>
              <a:off x="7144471" y="2535580"/>
              <a:ext cx="792088" cy="1844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70" name="组合 69"/>
            <p:cNvGrpSpPr/>
            <p:nvPr/>
          </p:nvGrpSpPr>
          <p:grpSpPr>
            <a:xfrm>
              <a:off x="6732240" y="2492896"/>
              <a:ext cx="2016224" cy="1296144"/>
              <a:chOff x="6746190" y="2492896"/>
              <a:chExt cx="2016224" cy="1296144"/>
            </a:xfrm>
          </p:grpSpPr>
          <p:grpSp>
            <p:nvGrpSpPr>
              <p:cNvPr id="73" name="组合 72"/>
              <p:cNvGrpSpPr/>
              <p:nvPr/>
            </p:nvGrpSpPr>
            <p:grpSpPr>
              <a:xfrm>
                <a:off x="6746190" y="2492896"/>
                <a:ext cx="2016224" cy="1296144"/>
                <a:chOff x="6746190" y="2492896"/>
                <a:chExt cx="2016224" cy="1296144"/>
              </a:xfrm>
            </p:grpSpPr>
            <p:pic>
              <p:nvPicPr>
                <p:cNvPr id="75" name="图片 74"/>
                <p:cNvPicPr>
                  <a:picLocks noChangeAspect="1"/>
                </p:cNvPicPr>
                <p:nvPr/>
              </p:nvPicPr>
              <p:blipFill rotWithShape="1">
                <a:blip r:embed="rId13" cstate="print">
                  <a:extLst>
                    <a:ext uri="{28A0092B-C50C-407E-A947-70E740481C1C}">
                      <a14:useLocalDpi xmlns:a14="http://schemas.microsoft.com/office/drawing/2010/main" val="0"/>
                    </a:ext>
                  </a:extLst>
                </a:blip>
                <a:srcRect l="6111" t="34369" r="8347" b="34699"/>
                <a:stretch/>
              </p:blipFill>
              <p:spPr>
                <a:xfrm>
                  <a:off x="6746190" y="2492896"/>
                  <a:ext cx="2016224" cy="1296144"/>
                </a:xfrm>
                <a:prstGeom prst="rect">
                  <a:avLst/>
                </a:prstGeom>
              </p:spPr>
            </p:pic>
            <p:pic>
              <p:nvPicPr>
                <p:cNvPr id="76" name="图片 7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04248" y="2564904"/>
                  <a:ext cx="288032" cy="288032"/>
                </a:xfrm>
                <a:prstGeom prst="rect">
                  <a:avLst/>
                </a:prstGeom>
              </p:spPr>
            </p:pic>
            <p:pic>
              <p:nvPicPr>
                <p:cNvPr id="77" name="图片 76"/>
                <p:cNvPicPr>
                  <a:picLocks noChangeAspect="1"/>
                </p:cNvPicPr>
                <p:nvPr/>
              </p:nvPicPr>
              <p:blipFill rotWithShape="1">
                <a:blip r:embed="rId15" cstate="print">
                  <a:extLst>
                    <a:ext uri="{28A0092B-C50C-407E-A947-70E740481C1C}">
                      <a14:useLocalDpi xmlns:a14="http://schemas.microsoft.com/office/drawing/2010/main" val="0"/>
                    </a:ext>
                  </a:extLst>
                </a:blip>
                <a:srcRect l="23258" t="39808" r="56209" b="58092"/>
                <a:stretch/>
              </p:blipFill>
              <p:spPr>
                <a:xfrm>
                  <a:off x="7144471" y="2733536"/>
                  <a:ext cx="523873" cy="95250"/>
                </a:xfrm>
                <a:prstGeom prst="rect">
                  <a:avLst/>
                </a:prstGeom>
              </p:spPr>
            </p:pic>
          </p:grpSp>
          <p:sp>
            <p:nvSpPr>
              <p:cNvPr id="74" name="矩形 73"/>
              <p:cNvSpPr/>
              <p:nvPr/>
            </p:nvSpPr>
            <p:spPr bwMode="auto">
              <a:xfrm>
                <a:off x="7187198" y="2567259"/>
                <a:ext cx="838092" cy="1527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lumMod val="75000"/>
                        <a:lumOff val="25000"/>
                      </a:schemeClr>
                    </a:solidFill>
                    <a:effectLst/>
                    <a:latin typeface="Arial" charset="0"/>
                    <a:ea typeface="Arial Unicode MS" pitchFamily="50" charset="-127"/>
                    <a:cs typeface="Arial Unicode MS" pitchFamily="50" charset="-127"/>
                  </a:rPr>
                  <a:t>Dragon City</a:t>
                </a:r>
                <a:r>
                  <a:rPr kumimoji="0" lang="en-US" altLang="zh-CN" sz="900" b="1" i="0" u="none" strike="noStrike" cap="none" normalizeH="0">
                    <a:ln>
                      <a:noFill/>
                    </a:ln>
                    <a:solidFill>
                      <a:schemeClr val="tx1">
                        <a:lumMod val="75000"/>
                        <a:lumOff val="25000"/>
                      </a:schemeClr>
                    </a:solidFill>
                    <a:effectLst/>
                    <a:latin typeface="Arial" charset="0"/>
                    <a:ea typeface="Arial Unicode MS" pitchFamily="50" charset="-127"/>
                    <a:cs typeface="Arial Unicode MS" pitchFamily="50" charset="-127"/>
                  </a:rPr>
                  <a:t> Cafe</a:t>
                </a:r>
                <a:endParaRPr kumimoji="0" lang="zh-CN" altLang="en-US" sz="900" b="1" i="0" u="none" strike="noStrike" cap="none" normalizeH="0" baseline="0">
                  <a:ln>
                    <a:noFill/>
                  </a:ln>
                  <a:solidFill>
                    <a:schemeClr val="tx1">
                      <a:lumMod val="75000"/>
                      <a:lumOff val="25000"/>
                    </a:schemeClr>
                  </a:solidFill>
                  <a:effectLst/>
                  <a:latin typeface="Arial" charset="0"/>
                  <a:ea typeface="Arial Unicode MS" pitchFamily="50" charset="-127"/>
                  <a:cs typeface="Arial Unicode MS" pitchFamily="50" charset="-127"/>
                </a:endParaRPr>
              </a:p>
            </p:txBody>
          </p:sp>
        </p:grpSp>
        <p:sp>
          <p:nvSpPr>
            <p:cNvPr id="71" name="矩形 70"/>
            <p:cNvSpPr/>
            <p:nvPr/>
          </p:nvSpPr>
          <p:spPr bwMode="auto">
            <a:xfrm>
              <a:off x="7294354" y="3501008"/>
              <a:ext cx="895103"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pic>
        <p:nvPicPr>
          <p:cNvPr id="62" name="图片 61"/>
          <p:cNvPicPr>
            <a:picLocks noChangeAspect="1"/>
          </p:cNvPicPr>
          <p:nvPr/>
        </p:nvPicPr>
        <p:blipFill rotWithShape="1">
          <a:blip r:embed="rId16" cstate="print">
            <a:extLst>
              <a:ext uri="{28A0092B-C50C-407E-A947-70E740481C1C}">
                <a14:useLocalDpi xmlns:a14="http://schemas.microsoft.com/office/drawing/2010/main" val="0"/>
              </a:ext>
            </a:extLst>
          </a:blip>
          <a:srcRect l="8934" t="45800" r="10801" b="41600"/>
          <a:stretch/>
        </p:blipFill>
        <p:spPr>
          <a:xfrm>
            <a:off x="6814946" y="2882525"/>
            <a:ext cx="1817155" cy="507113"/>
          </a:xfrm>
          <a:prstGeom prst="rect">
            <a:avLst/>
          </a:prstGeom>
        </p:spPr>
      </p:pic>
      <p:grpSp>
        <p:nvGrpSpPr>
          <p:cNvPr id="4" name="组合 3"/>
          <p:cNvGrpSpPr/>
          <p:nvPr/>
        </p:nvGrpSpPr>
        <p:grpSpPr>
          <a:xfrm>
            <a:off x="2634842" y="1747959"/>
            <a:ext cx="3915141" cy="3750367"/>
            <a:chOff x="2634842" y="1747959"/>
            <a:chExt cx="3915141" cy="3750367"/>
          </a:xfrm>
        </p:grpSpPr>
        <p:sp>
          <p:nvSpPr>
            <p:cNvPr id="17" name="矩形标注 16"/>
            <p:cNvSpPr>
              <a:spLocks noChangeArrowheads="1"/>
            </p:cNvSpPr>
            <p:nvPr/>
          </p:nvSpPr>
          <p:spPr bwMode="auto">
            <a:xfrm>
              <a:off x="2634842" y="1747959"/>
              <a:ext cx="3695555" cy="1436518"/>
            </a:xfrm>
            <a:prstGeom prst="wedgeRectCallout">
              <a:avLst>
                <a:gd name="adj1" fmla="val 63204"/>
                <a:gd name="adj2" fmla="val 47743"/>
              </a:avLst>
            </a:prstGeom>
            <a:solidFill>
              <a:srgbClr val="FFC000"/>
            </a:solidFill>
            <a:ln>
              <a:noFill/>
            </a:ln>
          </p:spPr>
          <p:txBody>
            <a:bodyPr anchor="ct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ctr" fontAlgn="base">
                <a:spcBef>
                  <a:spcPct val="0"/>
                </a:spcBef>
                <a:spcAft>
                  <a:spcPct val="0"/>
                </a:spcAft>
                <a:buClrTx/>
                <a:buSzTx/>
                <a:buFontTx/>
                <a:buNone/>
                <a:defRPr/>
              </a:pPr>
              <a:r>
                <a:rPr lang="en-US" altLang="zh-CN" sz="2400" b="1">
                  <a:solidFill>
                    <a:srgbClr val="000000"/>
                  </a:solidFill>
                  <a:latin typeface="Arial"/>
                  <a:cs typeface="ＭＳ Ｐゴシック" charset="-128"/>
                </a:rPr>
                <a:t>Are these hours for this place on Thursday?</a:t>
              </a:r>
            </a:p>
            <a:p>
              <a:pPr algn="ctr" fontAlgn="base">
                <a:spcBef>
                  <a:spcPct val="0"/>
                </a:spcBef>
                <a:spcAft>
                  <a:spcPct val="0"/>
                </a:spcAft>
                <a:buClrTx/>
                <a:buSzTx/>
                <a:buFontTx/>
                <a:buNone/>
                <a:defRPr/>
              </a:pPr>
              <a:r>
                <a:rPr lang="en-US" altLang="zh-CN" sz="2400">
                  <a:solidFill>
                    <a:srgbClr val="000000"/>
                  </a:solidFill>
                  <a:latin typeface="Arial"/>
                  <a:cs typeface="ＭＳ Ｐゴシック" charset="-128"/>
                </a:rPr>
                <a:t>11:00am – 11:00pm.</a:t>
              </a:r>
              <a:endParaRPr lang="zh-CN" altLang="en-US" sz="2400" b="1" dirty="0">
                <a:solidFill>
                  <a:srgbClr val="000000"/>
                </a:solidFill>
                <a:latin typeface="Arial"/>
                <a:cs typeface="ＭＳ Ｐゴシック" charset="-128"/>
              </a:endParaRPr>
            </a:p>
          </p:txBody>
        </p:sp>
        <p:sp>
          <p:nvSpPr>
            <p:cNvPr id="12" name="矩形标注 11"/>
            <p:cNvSpPr>
              <a:spLocks noChangeArrowheads="1"/>
            </p:cNvSpPr>
            <p:nvPr/>
          </p:nvSpPr>
          <p:spPr bwMode="auto">
            <a:xfrm>
              <a:off x="3155263" y="4702186"/>
              <a:ext cx="3394720" cy="796140"/>
            </a:xfrm>
            <a:prstGeom prst="wedgeRectCallout">
              <a:avLst>
                <a:gd name="adj1" fmla="val 8240"/>
                <a:gd name="adj2" fmla="val -82953"/>
              </a:avLst>
            </a:prstGeom>
            <a:solidFill>
              <a:srgbClr val="FFC000"/>
            </a:solidFill>
            <a:ln>
              <a:noFill/>
            </a:ln>
          </p:spPr>
          <p:txBody>
            <a:bodyPr anchor="ct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algn="ctr" fontAlgn="base">
                <a:spcBef>
                  <a:spcPct val="0"/>
                </a:spcBef>
                <a:spcAft>
                  <a:spcPct val="0"/>
                </a:spcAft>
                <a:buClrTx/>
                <a:buSzTx/>
                <a:buFontTx/>
                <a:buNone/>
                <a:defRPr/>
              </a:pPr>
              <a:r>
                <a:rPr lang="en-US" altLang="zh-CN" sz="2400" b="1">
                  <a:solidFill>
                    <a:srgbClr val="000000"/>
                  </a:solidFill>
                  <a:latin typeface="Arial"/>
                  <a:cs typeface="ＭＳ Ｐゴシック" charset="-128"/>
                </a:rPr>
                <a:t>Post  with check-in.</a:t>
              </a:r>
              <a:endParaRPr lang="zh-CN" altLang="en-US" sz="2400" b="1" dirty="0">
                <a:solidFill>
                  <a:srgbClr val="000000"/>
                </a:solidFill>
                <a:latin typeface="Arial"/>
                <a:cs typeface="ＭＳ Ｐゴシック" charset="-128"/>
              </a:endParaRPr>
            </a:p>
          </p:txBody>
        </p:sp>
      </p:grpSp>
      <p:sp>
        <p:nvSpPr>
          <p:cNvPr id="3" name="灯片编号占位符 2"/>
          <p:cNvSpPr>
            <a:spLocks noGrp="1"/>
          </p:cNvSpPr>
          <p:nvPr>
            <p:ph type="sldNum" sz="quarter" idx="12"/>
          </p:nvPr>
        </p:nvSpPr>
        <p:spPr/>
        <p:txBody>
          <a:bodyPr/>
          <a:lstStyle/>
          <a:p>
            <a:pPr>
              <a:defRPr/>
            </a:pPr>
            <a:fld id="{B2D9E1CE-3C7F-4ACF-8753-53AB71A600F5}" type="slidenum">
              <a:rPr lang="en-US" altLang="ko-KR" smtClean="0"/>
              <a:pPr>
                <a:defRPr/>
              </a:pPr>
              <a:t>8</a:t>
            </a:fld>
            <a:endParaRPr lang="en-US" altLang="ko-KR"/>
          </a:p>
        </p:txBody>
      </p:sp>
    </p:spTree>
    <p:extLst>
      <p:ext uri="{BB962C8B-B14F-4D97-AF65-F5344CB8AC3E}">
        <p14:creationId xmlns:p14="http://schemas.microsoft.com/office/powerpoint/2010/main" val="1305947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a:t>Motivation</a:t>
            </a:r>
            <a:endParaRPr lang="zh-CN" altLang="en-US"/>
          </a:p>
        </p:txBody>
      </p:sp>
      <p:sp>
        <p:nvSpPr>
          <p:cNvPr id="4" name="Rectangle 3"/>
          <p:cNvSpPr txBox="1">
            <a:spLocks noChangeArrowheads="1"/>
          </p:cNvSpPr>
          <p:nvPr/>
        </p:nvSpPr>
        <p:spPr bwMode="auto">
          <a:xfrm>
            <a:off x="228600" y="957263"/>
            <a:ext cx="8624888"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lnSpc>
                <a:spcPct val="95000"/>
              </a:lnSpc>
              <a:spcBef>
                <a:spcPct val="25000"/>
              </a:spcBef>
              <a:spcAft>
                <a:spcPct val="10000"/>
              </a:spcAft>
              <a:buSzPct val="60000"/>
              <a:defRPr/>
            </a:pPr>
            <a:r>
              <a:rPr lang="en-US" altLang="zh-CN" sz="2800">
                <a:cs typeface="ＭＳ Ｐゴシック" charset="-128"/>
              </a:rPr>
              <a:t>Purpose</a:t>
            </a:r>
          </a:p>
          <a:p>
            <a:pPr lvl="1" algn="just">
              <a:lnSpc>
                <a:spcPct val="95000"/>
              </a:lnSpc>
              <a:spcBef>
                <a:spcPct val="25000"/>
              </a:spcBef>
              <a:spcAft>
                <a:spcPct val="10000"/>
              </a:spcAft>
              <a:buSzPct val="60000"/>
              <a:defRPr/>
            </a:pPr>
            <a:r>
              <a:rPr lang="en-US" altLang="zh-CN" sz="2400">
                <a:cs typeface="ＭＳ Ｐゴシック" charset="-128"/>
              </a:rPr>
              <a:t>Data collection</a:t>
            </a:r>
            <a:endParaRPr lang="en-US" altLang="zh-CN" sz="2400" dirty="0">
              <a:cs typeface="ＭＳ Ｐゴシック" charset="-128"/>
            </a:endParaRPr>
          </a:p>
          <a:p>
            <a:pPr marL="349250" lvl="1" indent="0" algn="just">
              <a:spcBef>
                <a:spcPts val="0"/>
              </a:spcBef>
              <a:buSzPct val="60000"/>
              <a:buFont typeface="Wingdings" panose="05000000000000000000" pitchFamily="2" charset="2"/>
              <a:buNone/>
              <a:defRPr/>
            </a:pPr>
            <a:endParaRPr lang="en-US" altLang="zh-CN" sz="2800" dirty="0">
              <a:latin typeface="+mn-lt"/>
              <a:cs typeface="ＭＳ Ｐゴシック" charset="-128"/>
            </a:endParaRPr>
          </a:p>
        </p:txBody>
      </p:sp>
      <p:grpSp>
        <p:nvGrpSpPr>
          <p:cNvPr id="32" name="组合 31"/>
          <p:cNvGrpSpPr/>
          <p:nvPr/>
        </p:nvGrpSpPr>
        <p:grpSpPr>
          <a:xfrm>
            <a:off x="260225" y="1988840"/>
            <a:ext cx="8623550" cy="4609824"/>
            <a:chOff x="228600" y="2060848"/>
            <a:chExt cx="8623550" cy="4609824"/>
          </a:xfrm>
        </p:grpSpPr>
        <p:grpSp>
          <p:nvGrpSpPr>
            <p:cNvPr id="33" name="组合 32"/>
            <p:cNvGrpSpPr/>
            <p:nvPr/>
          </p:nvGrpSpPr>
          <p:grpSpPr>
            <a:xfrm>
              <a:off x="228600" y="2060848"/>
              <a:ext cx="8623550" cy="4609824"/>
              <a:chOff x="228600" y="2060848"/>
              <a:chExt cx="8623550" cy="4609824"/>
            </a:xfrm>
          </p:grpSpPr>
          <p:pic>
            <p:nvPicPr>
              <p:cNvPr id="35" name="图片 34"/>
              <p:cNvPicPr>
                <a:picLocks noChangeAspect="1"/>
              </p:cNvPicPr>
              <p:nvPr/>
            </p:nvPicPr>
            <p:blipFill rotWithShape="1">
              <a:blip r:embed="rId3"/>
              <a:srcRect l="6295" t="13601" r="8263" b="5200"/>
              <a:stretch/>
            </p:blipFill>
            <p:spPr>
              <a:xfrm>
                <a:off x="228600" y="2060848"/>
                <a:ext cx="8623550" cy="4609824"/>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679" y="2529099"/>
                <a:ext cx="1548017" cy="1548017"/>
              </a:xfrm>
              <a:prstGeom prst="rect">
                <a:avLst/>
              </a:prstGeom>
            </p:spPr>
          </p:pic>
        </p:grpSp>
        <p:pic>
          <p:nvPicPr>
            <p:cNvPr id="34" name="图片 33"/>
            <p:cNvPicPr>
              <a:picLocks noChangeAspect="1"/>
            </p:cNvPicPr>
            <p:nvPr/>
          </p:nvPicPr>
          <p:blipFill rotWithShape="1">
            <a:blip r:embed="rId5"/>
            <a:srcRect l="65361" t="27999" r="7506" b="7754"/>
            <a:stretch/>
          </p:blipFill>
          <p:spPr>
            <a:xfrm>
              <a:off x="6051372" y="2941942"/>
              <a:ext cx="2799440" cy="3728729"/>
            </a:xfrm>
            <a:prstGeom prst="rect">
              <a:avLst/>
            </a:prstGeom>
          </p:spPr>
        </p:pic>
      </p:grpSp>
      <p:sp>
        <p:nvSpPr>
          <p:cNvPr id="37" name="矩形标注 36"/>
          <p:cNvSpPr>
            <a:spLocks noChangeArrowheads="1"/>
          </p:cNvSpPr>
          <p:nvPr/>
        </p:nvSpPr>
        <p:spPr bwMode="auto">
          <a:xfrm>
            <a:off x="3460814" y="4206769"/>
            <a:ext cx="2222372" cy="2146406"/>
          </a:xfrm>
          <a:prstGeom prst="wedgeRectCallout">
            <a:avLst>
              <a:gd name="adj1" fmla="val 74047"/>
              <a:gd name="adj2" fmla="val -13574"/>
            </a:avLst>
          </a:prstGeom>
          <a:solidFill>
            <a:srgbClr val="FFC000"/>
          </a:solidFill>
          <a:ln>
            <a:noFill/>
          </a:ln>
        </p:spPr>
        <p:txBody>
          <a:bodyPr anchor="ctr"/>
          <a:ls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a:lstStyle>
          <a:p>
            <a:pPr marL="457200" indent="-457200" fontAlgn="base">
              <a:spcBef>
                <a:spcPct val="0"/>
              </a:spcBef>
              <a:spcAft>
                <a:spcPct val="0"/>
              </a:spcAft>
              <a:buClrTx/>
              <a:buSzTx/>
              <a:buFontTx/>
              <a:buAutoNum type="arabicPeriod"/>
              <a:defRPr/>
            </a:pPr>
            <a:r>
              <a:rPr lang="en-US" altLang="zh-CN" sz="2400" b="1">
                <a:solidFill>
                  <a:srgbClr val="000000"/>
                </a:solidFill>
                <a:latin typeface="Arial"/>
                <a:cs typeface="ＭＳ Ｐゴシック" charset="-128"/>
              </a:rPr>
              <a:t>Location</a:t>
            </a:r>
          </a:p>
          <a:p>
            <a:pPr marL="457200" indent="-457200" fontAlgn="base">
              <a:spcBef>
                <a:spcPct val="0"/>
              </a:spcBef>
              <a:spcAft>
                <a:spcPct val="0"/>
              </a:spcAft>
              <a:buClrTx/>
              <a:buSzTx/>
              <a:buFontTx/>
              <a:buAutoNum type="arabicPeriod"/>
              <a:defRPr/>
            </a:pPr>
            <a:r>
              <a:rPr lang="en-US" altLang="zh-CN" sz="2400">
                <a:solidFill>
                  <a:srgbClr val="000000"/>
                </a:solidFill>
                <a:latin typeface="Arial"/>
                <a:cs typeface="ＭＳ Ｐゴシック" charset="-128"/>
              </a:rPr>
              <a:t>Phone</a:t>
            </a:r>
          </a:p>
          <a:p>
            <a:pPr marL="457200" indent="-457200" fontAlgn="base">
              <a:spcBef>
                <a:spcPct val="0"/>
              </a:spcBef>
              <a:spcAft>
                <a:spcPct val="0"/>
              </a:spcAft>
              <a:buClrTx/>
              <a:buSzTx/>
              <a:buFontTx/>
              <a:buAutoNum type="arabicPeriod"/>
              <a:defRPr/>
            </a:pPr>
            <a:r>
              <a:rPr lang="en-US" altLang="zh-CN" sz="2400" b="1">
                <a:solidFill>
                  <a:srgbClr val="000000"/>
                </a:solidFill>
                <a:latin typeface="Arial"/>
                <a:cs typeface="ＭＳ Ｐゴシック" charset="-128"/>
              </a:rPr>
              <a:t>Website</a:t>
            </a:r>
          </a:p>
          <a:p>
            <a:pPr marL="457200" indent="-457200" fontAlgn="base">
              <a:spcBef>
                <a:spcPct val="0"/>
              </a:spcBef>
              <a:spcAft>
                <a:spcPct val="0"/>
              </a:spcAft>
              <a:buClrTx/>
              <a:buSzTx/>
              <a:buFontTx/>
              <a:buAutoNum type="arabicPeriod"/>
              <a:defRPr/>
            </a:pPr>
            <a:r>
              <a:rPr lang="en-US" altLang="zh-CN" sz="2400">
                <a:solidFill>
                  <a:srgbClr val="000000"/>
                </a:solidFill>
                <a:latin typeface="Arial"/>
                <a:cs typeface="ＭＳ Ｐゴシック" charset="-128"/>
              </a:rPr>
              <a:t>Open hour</a:t>
            </a:r>
          </a:p>
          <a:p>
            <a:pPr marL="457200" indent="-457200" fontAlgn="base">
              <a:spcBef>
                <a:spcPct val="0"/>
              </a:spcBef>
              <a:spcAft>
                <a:spcPct val="0"/>
              </a:spcAft>
              <a:buClrTx/>
              <a:buSzTx/>
              <a:buFontTx/>
              <a:buAutoNum type="arabicPeriod"/>
              <a:defRPr/>
            </a:pPr>
            <a:r>
              <a:rPr lang="en-US" altLang="zh-CN" sz="2400">
                <a:solidFill>
                  <a:srgbClr val="000000"/>
                </a:solidFill>
                <a:latin typeface="Arial"/>
                <a:cs typeface="ＭＳ Ｐゴシック" charset="-128"/>
              </a:rPr>
              <a:t>Category</a:t>
            </a:r>
          </a:p>
        </p:txBody>
      </p:sp>
      <p:sp>
        <p:nvSpPr>
          <p:cNvPr id="5" name="灯片编号占位符 4"/>
          <p:cNvSpPr>
            <a:spLocks noGrp="1"/>
          </p:cNvSpPr>
          <p:nvPr>
            <p:ph type="sldNum" sz="quarter" idx="12"/>
          </p:nvPr>
        </p:nvSpPr>
        <p:spPr/>
        <p:txBody>
          <a:bodyPr/>
          <a:lstStyle/>
          <a:p>
            <a:pPr>
              <a:defRPr/>
            </a:pPr>
            <a:fld id="{B2D9E1CE-3C7F-4ACF-8753-53AB71A600F5}" type="slidenum">
              <a:rPr lang="en-US" altLang="ko-KR" smtClean="0"/>
              <a:pPr>
                <a:defRPr/>
              </a:pPr>
              <a:t>9</a:t>
            </a:fld>
            <a:endParaRPr lang="en-US" altLang="ko-KR"/>
          </a:p>
        </p:txBody>
      </p:sp>
    </p:spTree>
    <p:extLst>
      <p:ext uri="{BB962C8B-B14F-4D97-AF65-F5344CB8AC3E}">
        <p14:creationId xmlns:p14="http://schemas.microsoft.com/office/powerpoint/2010/main" val="351977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heme/theme1.xml><?xml version="1.0" encoding="utf-8"?>
<a:theme xmlns:a="http://schemas.openxmlformats.org/drawingml/2006/main" name="UCLA">
  <a:themeElements>
    <a:clrScheme name="UCLA 12">
      <a:dk1>
        <a:srgbClr val="000000"/>
      </a:dk1>
      <a:lt1>
        <a:srgbClr val="FFFFFF"/>
      </a:lt1>
      <a:dk2>
        <a:srgbClr val="330066"/>
      </a:dk2>
      <a:lt2>
        <a:srgbClr val="808080"/>
      </a:lt2>
      <a:accent1>
        <a:srgbClr val="FFFFFF"/>
      </a:accent1>
      <a:accent2>
        <a:srgbClr val="669999"/>
      </a:accent2>
      <a:accent3>
        <a:srgbClr val="FFFFFF"/>
      </a:accent3>
      <a:accent4>
        <a:srgbClr val="000000"/>
      </a:accent4>
      <a:accent5>
        <a:srgbClr val="FFFFFF"/>
      </a:accent5>
      <a:accent6>
        <a:srgbClr val="5C8A8A"/>
      </a:accent6>
      <a:hlink>
        <a:srgbClr val="7E9CE8"/>
      </a:hlink>
      <a:folHlink>
        <a:srgbClr val="D8D8EC"/>
      </a:folHlink>
    </a:clrScheme>
    <a:fontScheme name="UC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0"/>
          </a:schemeClr>
        </a:solidFill>
        <a:ln w="9525" cap="flat" cmpd="sng" algn="ctr">
          <a:solidFill>
            <a:schemeClr val="bg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1" i="0" u="none" strike="noStrike" cap="none" normalizeH="0" baseline="0" smtClean="0">
            <a:ln>
              <a:noFill/>
            </a:ln>
            <a:solidFill>
              <a:schemeClr val="tx1"/>
            </a:solidFill>
            <a:effectLst/>
            <a:latin typeface="Arial" charset="0"/>
            <a:ea typeface="Arial Unicode MS" pitchFamily="50" charset="-127"/>
            <a:cs typeface="Arial Unicode MS" pitchFamily="50" charset="-127"/>
          </a:defRPr>
        </a:defPPr>
      </a:lstStyle>
    </a:spDef>
    <a:lnDef>
      <a:spPr bwMode="auto">
        <a:xfrm>
          <a:off x="0" y="0"/>
          <a:ext cx="1" cy="1"/>
        </a:xfrm>
        <a:custGeom>
          <a:avLst/>
          <a:gdLst/>
          <a:ahLst/>
          <a:cxnLst/>
          <a:rect l="0" t="0" r="0" b="0"/>
          <a:pathLst/>
        </a:custGeom>
        <a:solidFill>
          <a:srgbClr val="C0C0C0">
            <a:alpha val="0"/>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ko-KR" altLang="en-US" sz="1400" b="1" i="0" u="none" strike="noStrike" cap="none" normalizeH="0" baseline="0" smtClean="0">
            <a:ln>
              <a:noFill/>
            </a:ln>
            <a:solidFill>
              <a:schemeClr val="tx1"/>
            </a:solidFill>
            <a:effectLst/>
            <a:latin typeface="Arial" charset="0"/>
            <a:ea typeface="Arial Unicode MS" pitchFamily="50" charset="-127"/>
            <a:cs typeface="Arial Unicode MS" pitchFamily="50" charset="-127"/>
          </a:defRPr>
        </a:defPPr>
      </a:lstStyle>
    </a:lnDef>
  </a:objectDefaults>
  <a:extraClrSchemeLst>
    <a:extraClrScheme>
      <a:clrScheme name="UCLA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LA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LA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LA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LA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LA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LA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LA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LA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LA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UCLA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173683"/>
        </a:hlink>
        <a:folHlink>
          <a:srgbClr val="354BB9"/>
        </a:folHlink>
      </a:clrScheme>
      <a:clrMap bg1="lt1" tx1="dk1" bg2="lt2" tx2="dk2" accent1="accent1" accent2="accent2" accent3="accent3" accent4="accent4" accent5="accent5" accent6="accent6" hlink="hlink" folHlink="folHlink"/>
    </a:extraClrScheme>
    <a:extraClrScheme>
      <a:clrScheme name="UCLA 12">
        <a:dk1>
          <a:srgbClr val="000000"/>
        </a:dk1>
        <a:lt1>
          <a:srgbClr val="FFFFFF"/>
        </a:lt1>
        <a:dk2>
          <a:srgbClr val="330066"/>
        </a:dk2>
        <a:lt2>
          <a:srgbClr val="808080"/>
        </a:lt2>
        <a:accent1>
          <a:srgbClr val="FFFFFF"/>
        </a:accent1>
        <a:accent2>
          <a:srgbClr val="669999"/>
        </a:accent2>
        <a:accent3>
          <a:srgbClr val="FFFFFF"/>
        </a:accent3>
        <a:accent4>
          <a:srgbClr val="000000"/>
        </a:accent4>
        <a:accent5>
          <a:srgbClr val="FFFFFF"/>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bsn05</Template>
  <TotalTime>77754</TotalTime>
  <Words>5297</Words>
  <Application>Microsoft Office PowerPoint</Application>
  <PresentationFormat>全屏显示(4:3)</PresentationFormat>
  <Paragraphs>1661</Paragraphs>
  <Slides>55</Slides>
  <Notes>55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55</vt:i4>
      </vt:variant>
    </vt:vector>
  </HeadingPairs>
  <TitlesOfParts>
    <vt:vector size="66" baseType="lpstr">
      <vt:lpstr>Arial Unicode MS</vt:lpstr>
      <vt:lpstr>Gulim</vt:lpstr>
      <vt:lpstr>Microsoft YaHei UI</vt:lpstr>
      <vt:lpstr>MS PGothic</vt:lpstr>
      <vt:lpstr>MS PGothic</vt:lpstr>
      <vt:lpstr>黑体</vt:lpstr>
      <vt:lpstr>宋体</vt:lpstr>
      <vt:lpstr>Arial</vt:lpstr>
      <vt:lpstr>Cambria Math</vt:lpstr>
      <vt:lpstr>Wingdings</vt:lpstr>
      <vt:lpstr>UCLA</vt:lpstr>
      <vt:lpstr>Latency-oriented Task Completion via Spatial Crowdsourcing</vt:lpstr>
      <vt:lpstr>Outline</vt:lpstr>
      <vt:lpstr>Outline</vt:lpstr>
      <vt:lpstr>Spatial Crowdsourcing</vt:lpstr>
      <vt:lpstr>Spatial Crowdsourcing Applications</vt:lpstr>
      <vt:lpstr>Motivation</vt:lpstr>
      <vt:lpstr>Motivation</vt:lpstr>
      <vt:lpstr>Motivation</vt:lpstr>
      <vt:lpstr>Motivation</vt:lpstr>
      <vt:lpstr>Motivation</vt:lpstr>
      <vt:lpstr>Motivation</vt:lpstr>
      <vt:lpstr>Exisiting works</vt:lpstr>
      <vt:lpstr>Exisiting works</vt:lpstr>
      <vt:lpstr>Exisiting works</vt:lpstr>
      <vt:lpstr>Exisiting works</vt:lpstr>
      <vt:lpstr>Outline</vt:lpstr>
      <vt:lpstr>Problem Statement</vt:lpstr>
      <vt:lpstr>Problem Statement</vt:lpstr>
      <vt:lpstr>Problem Statement</vt:lpstr>
      <vt:lpstr>Problem Statement</vt:lpstr>
      <vt:lpstr>Problem Statement</vt:lpstr>
      <vt:lpstr>Evaluation for Online Algorithms</vt:lpstr>
      <vt:lpstr>Outline</vt:lpstr>
      <vt:lpstr>Greedy Algorithm</vt:lpstr>
      <vt:lpstr>Greedy Algorithm</vt:lpstr>
      <vt:lpstr>Greedy Algorithm</vt:lpstr>
      <vt:lpstr>Greedy Algorithm</vt:lpstr>
      <vt:lpstr>Greedy Algorithm</vt:lpstr>
      <vt:lpstr>Greedy Algorithm</vt:lpstr>
      <vt:lpstr>Greedy Algorithm</vt:lpstr>
      <vt:lpstr>Greedy Algorithm</vt:lpstr>
      <vt:lpstr>Greedy Algorithm</vt:lpstr>
      <vt:lpstr>Greedy Algorithm</vt:lpstr>
      <vt:lpstr>Optimized Greedy Algorithm</vt:lpstr>
      <vt:lpstr>Optimized Greedy Algorithm</vt:lpstr>
      <vt:lpstr>Optimized Greedy Algorithm</vt:lpstr>
      <vt:lpstr>Optimized Greedy Algorithm</vt:lpstr>
      <vt:lpstr>Optimized Greedy Algorithm</vt:lpstr>
      <vt:lpstr>Optimized Greedy Algorithm</vt:lpstr>
      <vt:lpstr>Optimized Greedy Algorithm</vt:lpstr>
      <vt:lpstr>Optimized Greedy Algorithm</vt:lpstr>
      <vt:lpstr>Optimized Greedy Algorithm</vt:lpstr>
      <vt:lpstr>Optimized Greedy Algorithm</vt:lpstr>
      <vt:lpstr>Optimized Greedy Algorithm</vt:lpstr>
      <vt:lpstr>Optimized Greedy Algorithm</vt:lpstr>
      <vt:lpstr>Optimized Greedy Algorithm</vt:lpstr>
      <vt:lpstr>Optimized Greedy Algorithm</vt:lpstr>
      <vt:lpstr>Optimized Greedy Algorithm</vt:lpstr>
      <vt:lpstr>Outline</vt:lpstr>
      <vt:lpstr>Experimental Setting</vt:lpstr>
      <vt:lpstr>Experiments: Varying |T|</vt:lpstr>
      <vt:lpstr>Experiments: Real Data</vt:lpstr>
      <vt:lpstr>Outline</vt:lpstr>
      <vt:lpstr>Conclusions</vt:lpstr>
      <vt:lpstr>Thank You</vt:lpstr>
    </vt:vector>
  </TitlesOfParts>
  <Company>Penn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dc:title>
  <dc:creator>Dongwon Lee</dc:creator>
  <cp:lastModifiedBy>Turf</cp:lastModifiedBy>
  <cp:revision>4016</cp:revision>
  <cp:lastPrinted>2014-10-07T03:42:34Z</cp:lastPrinted>
  <dcterms:created xsi:type="dcterms:W3CDTF">2010-05-27T13:38:31Z</dcterms:created>
  <dcterms:modified xsi:type="dcterms:W3CDTF">2020-03-31T13:41:50Z</dcterms:modified>
</cp:coreProperties>
</file>